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821" r:id="rId5"/>
  </p:sldMasterIdLst>
  <p:notesMasterIdLst>
    <p:notesMasterId r:id="rId28"/>
  </p:notesMasterIdLst>
  <p:handoutMasterIdLst>
    <p:handoutMasterId r:id="rId29"/>
  </p:handoutMasterIdLst>
  <p:sldIdLst>
    <p:sldId id="267" r:id="rId6"/>
    <p:sldId id="279" r:id="rId7"/>
    <p:sldId id="559" r:id="rId8"/>
    <p:sldId id="558" r:id="rId9"/>
    <p:sldId id="552" r:id="rId10"/>
    <p:sldId id="553" r:id="rId11"/>
    <p:sldId id="278" r:id="rId12"/>
    <p:sldId id="554" r:id="rId13"/>
    <p:sldId id="280" r:id="rId14"/>
    <p:sldId id="281" r:id="rId15"/>
    <p:sldId id="550" r:id="rId16"/>
    <p:sldId id="327" r:id="rId17"/>
    <p:sldId id="325" r:id="rId18"/>
    <p:sldId id="544" r:id="rId19"/>
    <p:sldId id="545" r:id="rId20"/>
    <p:sldId id="507" r:id="rId21"/>
    <p:sldId id="506" r:id="rId22"/>
    <p:sldId id="515" r:id="rId23"/>
    <p:sldId id="516" r:id="rId24"/>
    <p:sldId id="555" r:id="rId25"/>
    <p:sldId id="509" r:id="rId26"/>
    <p:sldId id="540" r:id="rId27"/>
  </p:sldIdLst>
  <p:sldSz cx="12188825" cy="6858000"/>
  <p:notesSz cx="6735763" cy="9866313"/>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870"/>
    <a:srgbClr val="C7E0F7"/>
    <a:srgbClr val="53CB9D"/>
    <a:srgbClr val="C7F6F7"/>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5400" autoAdjust="0"/>
  </p:normalViewPr>
  <p:slideViewPr>
    <p:cSldViewPr>
      <p:cViewPr varScale="1">
        <p:scale>
          <a:sx n="61" d="100"/>
          <a:sy n="61" d="100"/>
        </p:scale>
        <p:origin x="54" y="20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Alt Bilgi Yer Tutucusu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l" rtl="0">
              <a:defRPr sz="1200"/>
            </a:lvl1pPr>
          </a:lstStyle>
          <a:p>
            <a:pPr rtl="0"/>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Slayt Görüntüsü Yer Tutucusu 3"/>
          <p:cNvSpPr>
            <a:spLocks noGrp="1" noRot="1" noChangeAspect="1"/>
          </p:cNvSpPr>
          <p:nvPr>
            <p:ph type="sldImg" idx="2"/>
          </p:nvPr>
        </p:nvSpPr>
        <p:spPr>
          <a:xfrm>
            <a:off x="80963" y="739775"/>
            <a:ext cx="6573837" cy="3700463"/>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l" rtl="0">
              <a:defRPr sz="1200"/>
            </a:lvl1pPr>
          </a:lstStyle>
          <a:p>
            <a:pPr rtl="0"/>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C6074690-7256-4BB9-AC0F-97AEAE8CDEC2}" type="slidenum">
              <a:rPr lang="tr-TR" smtClean="0"/>
              <a:t>8</a:t>
            </a:fld>
            <a:endParaRPr lang="tr-TR"/>
          </a:p>
        </p:txBody>
      </p:sp>
    </p:spTree>
    <p:extLst>
      <p:ext uri="{BB962C8B-B14F-4D97-AF65-F5344CB8AC3E}">
        <p14:creationId xmlns:p14="http://schemas.microsoft.com/office/powerpoint/2010/main" val="51960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A2BDB4E-BBB1-466D-9382-1EF1D04C7CD8}"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335023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A2BDB4E-BBB1-466D-9382-1EF1D04C7CD8}"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240493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tr-TR"/>
              <a:t>Asıl başlık stili için tıklatın</a:t>
            </a:r>
            <a:endParaRPr/>
          </a:p>
        </p:txBody>
      </p:sp>
      <p:sp>
        <p:nvSpPr>
          <p:cNvPr id="3" name="Alt Başlık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tr-TR"/>
              <a:t>Asıl alt başlık stilini düzenlemek için tıklayın</a:t>
            </a:r>
            <a:endParaRPr/>
          </a:p>
        </p:txBody>
      </p:sp>
      <p:sp>
        <p:nvSpPr>
          <p:cNvPr id="5" name="Alt Bilgi Yer Tutucusu 4"/>
          <p:cNvSpPr>
            <a:spLocks noGrp="1"/>
          </p:cNvSpPr>
          <p:nvPr>
            <p:ph type="ftr" sz="quarter" idx="11"/>
          </p:nvPr>
        </p:nvSpPr>
        <p:spPr/>
        <p:txBody>
          <a:bodyPr rtlCol="0"/>
          <a:lstStyle>
            <a:lvl1pPr algn="l" rtl="0">
              <a:defRPr>
                <a:solidFill>
                  <a:schemeClr val="tx2"/>
                </a:solidFill>
              </a:defRPr>
            </a:lvl1pPr>
          </a:lstStyle>
          <a:p>
            <a:pPr rtl="0"/>
            <a:endParaRPr/>
          </a:p>
        </p:txBody>
      </p:sp>
      <p:sp>
        <p:nvSpPr>
          <p:cNvPr id="4" name="Tarih Yer Tutucusu 3"/>
          <p:cNvSpPr>
            <a:spLocks noGrp="1"/>
          </p:cNvSpPr>
          <p:nvPr>
            <p:ph type="dt" sz="half" idx="10"/>
          </p:nvPr>
        </p:nvSpPr>
        <p:spPr/>
        <p:txBody>
          <a:bodyPr rtlCol="0"/>
          <a:lstStyle>
            <a:lvl1pPr algn="l" rtl="0">
              <a:defRPr>
                <a:solidFill>
                  <a:schemeClr val="tx2"/>
                </a:solidFill>
              </a:defRPr>
            </a:lvl1pPr>
          </a:lstStyle>
          <a:p>
            <a:pPr rtl="0"/>
            <a:r>
              <a:rPr lang="en-US"/>
              <a:t>01.08.2016</a:t>
            </a:r>
            <a:endParaRPr/>
          </a:p>
        </p:txBody>
      </p:sp>
      <p:sp>
        <p:nvSpPr>
          <p:cNvPr id="6" name="Slayt Numarası Yer Tutucusu 5"/>
          <p:cNvSpPr>
            <a:spLocks noGrp="1"/>
          </p:cNvSpPr>
          <p:nvPr>
            <p:ph type="sldNum" sz="quarter" idx="12"/>
          </p:nvPr>
        </p:nvSpPr>
        <p:spPr/>
        <p:txBody>
          <a:bodyPr rtlCol="0"/>
          <a:lstStyle>
            <a:lvl1pPr algn="l" rtl="0">
              <a:defRPr>
                <a:solidFill>
                  <a:schemeClr val="tx2"/>
                </a:solidFill>
              </a:defRPr>
            </a:lvl1pPr>
          </a:lstStyle>
          <a:p>
            <a:pPr rtl="0"/>
            <a:fld id="{DF28FB93-0A08-4E7D-8E63-9EFA29F1E093}" type="slidenum">
              <a:rPr/>
              <a:pPr/>
              <a:t>‹#›</a:t>
            </a:fld>
            <a:endParaRPr/>
          </a:p>
        </p:txBody>
      </p:sp>
      <p:grpSp>
        <p:nvGrpSpPr>
          <p:cNvPr id="7" name="Gr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0" name="Grup 9"/>
            <p:cNvGrpSpPr/>
            <p:nvPr/>
          </p:nvGrpSpPr>
          <p:grpSpPr>
            <a:xfrm>
              <a:off x="1036847" y="1207626"/>
              <a:ext cx="7074290" cy="38998"/>
              <a:chOff x="2141408" y="1752956"/>
              <a:chExt cx="7315200" cy="38998"/>
            </a:xfrm>
            <a:solidFill>
              <a:schemeClr val="tx2"/>
            </a:solidFill>
          </p:grpSpPr>
          <p:cxnSp>
            <p:nvCxnSpPr>
              <p:cNvPr id="11" name="Düz Bağlayıcı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6" name="Grup 15"/>
            <p:cNvGrpSpPr/>
            <p:nvPr/>
          </p:nvGrpSpPr>
          <p:grpSpPr>
            <a:xfrm>
              <a:off x="1036847" y="3646026"/>
              <a:ext cx="7074290" cy="38998"/>
              <a:chOff x="2141408" y="1752956"/>
              <a:chExt cx="7315200" cy="38998"/>
            </a:xfrm>
            <a:solidFill>
              <a:schemeClr val="tx2"/>
            </a:solidFill>
          </p:grpSpPr>
          <p:cxnSp>
            <p:nvCxnSpPr>
              <p:cNvPr id="17" name="Düz Bağlayıcı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a:p>
        </p:txBody>
      </p:sp>
      <p:sp>
        <p:nvSpPr>
          <p:cNvPr id="3" name="Dikey Metin Yer Tutucusu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Alt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34563" y="434975"/>
            <a:ext cx="1168400" cy="5661025"/>
          </a:xfrm>
        </p:spPr>
        <p:txBody>
          <a:bodyPr vert="eaVert" rtlCol="0"/>
          <a:lstStyle/>
          <a:p>
            <a:pPr rtl="0"/>
            <a:r>
              <a:rPr lang="tr-TR"/>
              <a:t>Asıl başlık stili için tıklatın</a:t>
            </a:r>
            <a:endParaRPr/>
          </a:p>
        </p:txBody>
      </p:sp>
      <p:sp>
        <p:nvSpPr>
          <p:cNvPr id="3" name="Dikey Metin Yer Tutucusu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tr-TR"/>
              <a:t>Asıl başlık stili için tıklatın</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075668" y="5410202"/>
            <a:ext cx="2742486" cy="365125"/>
          </a:xfrm>
        </p:spPr>
        <p:txBody>
          <a:bodyPr/>
          <a:lstStyle/>
          <a:p>
            <a:pPr rtl="0"/>
            <a:r>
              <a:rPr lang="en-US"/>
              <a:t>01.08.2016</a:t>
            </a:r>
          </a:p>
        </p:txBody>
      </p:sp>
      <p:sp>
        <p:nvSpPr>
          <p:cNvPr id="5" name="Footer Placeholder 4"/>
          <p:cNvSpPr>
            <a:spLocks noGrp="1"/>
          </p:cNvSpPr>
          <p:nvPr>
            <p:ph type="ftr" sz="quarter" idx="11"/>
          </p:nvPr>
        </p:nvSpPr>
        <p:spPr>
          <a:xfrm>
            <a:off x="1875936" y="5410202"/>
            <a:ext cx="5123551" cy="365125"/>
          </a:xfrm>
        </p:spPr>
        <p:txBody>
          <a:bodyPr/>
          <a:lstStyle/>
          <a:p>
            <a:pPr rtl="0"/>
            <a:endParaRPr lang="tr-TR"/>
          </a:p>
        </p:txBody>
      </p:sp>
      <p:sp>
        <p:nvSpPr>
          <p:cNvPr id="6" name="Slide Number Placeholder 5"/>
          <p:cNvSpPr>
            <a:spLocks noGrp="1"/>
          </p:cNvSpPr>
          <p:nvPr>
            <p:ph type="sldNum" sz="quarter" idx="12"/>
          </p:nvPr>
        </p:nvSpPr>
        <p:spPr>
          <a:xfrm>
            <a:off x="9894334" y="5410200"/>
            <a:ext cx="770888" cy="365125"/>
          </a:xfrm>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406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17298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tr-TR"/>
              <a:t>Asıl başlık stili için tıklatın</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42624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2724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a:t>
            </a:r>
          </a:p>
        </p:txBody>
      </p:sp>
      <p:sp>
        <p:nvSpPr>
          <p:cNvPr id="4" name="Content Placeholder 3"/>
          <p:cNvSpPr>
            <a:spLocks noGrp="1"/>
          </p:cNvSpPr>
          <p:nvPr>
            <p:ph sz="half" idx="2"/>
          </p:nvPr>
        </p:nvSpPr>
        <p:spPr>
          <a:xfrm>
            <a:off x="1141113" y="3073398"/>
            <a:ext cx="4877121" cy="271780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0593" y="3073398"/>
            <a:ext cx="4873940" cy="271780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rtl="0"/>
            <a:r>
              <a:rPr lang="en-US"/>
              <a:t>01.08.2016</a:t>
            </a:r>
          </a:p>
        </p:txBody>
      </p:sp>
      <p:sp>
        <p:nvSpPr>
          <p:cNvPr id="8" name="Footer Placeholder 7"/>
          <p:cNvSpPr>
            <a:spLocks noGrp="1"/>
          </p:cNvSpPr>
          <p:nvPr>
            <p:ph type="ftr" sz="quarter" idx="11"/>
          </p:nvPr>
        </p:nvSpPr>
        <p:spPr/>
        <p:txBody>
          <a:bodyPr/>
          <a:lstStyle/>
          <a:p>
            <a:pPr rtl="0"/>
            <a:endParaRPr lang="tr-TR"/>
          </a:p>
        </p:txBody>
      </p:sp>
      <p:sp>
        <p:nvSpPr>
          <p:cNvPr id="9" name="Slide Number Placeholder 8"/>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2343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tr-TR"/>
          </a:p>
        </p:txBody>
      </p:sp>
      <p:sp>
        <p:nvSpPr>
          <p:cNvPr id="5" name="Slide Number Placeholder 4"/>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10542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n-US"/>
              <a:t>01.08.2016</a:t>
            </a:r>
          </a:p>
        </p:txBody>
      </p:sp>
      <p:sp>
        <p:nvSpPr>
          <p:cNvPr id="3" name="Footer Placeholder 2"/>
          <p:cNvSpPr>
            <a:spLocks noGrp="1"/>
          </p:cNvSpPr>
          <p:nvPr>
            <p:ph type="ftr" sz="quarter" idx="11"/>
          </p:nvPr>
        </p:nvSpPr>
        <p:spPr/>
        <p:txBody>
          <a:bodyPr/>
          <a:lstStyle/>
          <a:p>
            <a:pPr rtl="0"/>
            <a:endParaRPr lang="tr-TR"/>
          </a:p>
        </p:txBody>
      </p:sp>
      <p:sp>
        <p:nvSpPr>
          <p:cNvPr id="4" name="Slide Number Placeholder 3"/>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66966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tr-TR"/>
              <a:t>Asıl başlık stili için tıklatın</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351481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a:p>
        </p:txBody>
      </p:sp>
      <p:sp>
        <p:nvSpPr>
          <p:cNvPr id="3" name="İçerik Yer Tutucusu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Alt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tr-TR"/>
              <a:t>Resim eklemek için simgeyi tıklatın</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207599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tr-TR"/>
              <a:t>Resim eklemek için simgeyi tıklatın</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716621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tr-TR"/>
              <a:t>Asıl başlık stili için tıklatın</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408659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tr-TR"/>
              <a:t>Asıl başlık stili için tıklatın</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181800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tr-TR"/>
              <a:t>Asıl başlık stili için tıklatın</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87286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tr-TR"/>
          </a:p>
        </p:txBody>
      </p:sp>
      <p:sp>
        <p:nvSpPr>
          <p:cNvPr id="5" name="Slide Number Placeholder 4"/>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724270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tr-TR"/>
              <a:t>Resim eklemek için simgeyi tıklatın</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tr-TR"/>
              <a:t>Resim eklemek için simgeyi tıklatın</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tr-TR"/>
              <a:t>Resim eklemek için simgeyi tıklatın</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tr-TR"/>
          </a:p>
        </p:txBody>
      </p:sp>
      <p:sp>
        <p:nvSpPr>
          <p:cNvPr id="5" name="Slide Number Placeholder 4"/>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34420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57268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386686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tr-TR"/>
              <a:t>Asıl başlık stili için tıklatın</a:t>
            </a:r>
            <a:endParaRPr/>
          </a:p>
        </p:txBody>
      </p:sp>
      <p:sp>
        <p:nvSpPr>
          <p:cNvPr id="3" name="Metin Yer Tutucusu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tr-TR"/>
              <a:t>Asıl metin stillerini düzenle</a:t>
            </a: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grpSp>
        <p:nvGrpSpPr>
          <p:cNvPr id="13" name="Gr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up 15"/>
            <p:cNvGrpSpPr/>
            <p:nvPr/>
          </p:nvGrpSpPr>
          <p:grpSpPr>
            <a:xfrm>
              <a:off x="2563229" y="2594391"/>
              <a:ext cx="4023360" cy="29249"/>
              <a:chOff x="2550323" y="3458731"/>
              <a:chExt cx="4023360" cy="38998"/>
            </a:xfrm>
          </p:grpSpPr>
          <p:cxnSp>
            <p:nvCxnSpPr>
              <p:cNvPr id="17" name="Düz Bağlayıcı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Düz Bağlayıcı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a:p>
        </p:txBody>
      </p:sp>
      <p:sp>
        <p:nvSpPr>
          <p:cNvPr id="3" name="İçerik Yer Tutucusu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4" name="İçerik Yer Tutucusu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a:t>Asıl başlık stili için tıklatın</a:t>
            </a:r>
            <a:endParaRPr/>
          </a:p>
        </p:txBody>
      </p:sp>
      <p:sp>
        <p:nvSpPr>
          <p:cNvPr id="3" name="Metin Yer Tutucusu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8" name="Alt Bilgi Yer Tutucusu 7"/>
          <p:cNvSpPr>
            <a:spLocks noGrp="1"/>
          </p:cNvSpPr>
          <p:nvPr>
            <p:ph type="ftr" sz="quarter" idx="11"/>
          </p:nvPr>
        </p:nvSpPr>
        <p:spPr/>
        <p:txBody>
          <a:bodyPr rtlCol="0"/>
          <a:lstStyle/>
          <a:p>
            <a:pPr rtl="0"/>
            <a:endParaRPr/>
          </a:p>
        </p:txBody>
      </p:sp>
      <p:sp>
        <p:nvSpPr>
          <p:cNvPr id="7" name="Tarih Yer Tutucusu 6"/>
          <p:cNvSpPr>
            <a:spLocks noGrp="1"/>
          </p:cNvSpPr>
          <p:nvPr>
            <p:ph type="dt" sz="half" idx="10"/>
          </p:nvPr>
        </p:nvSpPr>
        <p:spPr/>
        <p:txBody>
          <a:bodyPr rtlCol="0"/>
          <a:lstStyle/>
          <a:p>
            <a:pPr rtl="0"/>
            <a:r>
              <a:rPr lang="en-US"/>
              <a:t>01.08.2016</a:t>
            </a:r>
            <a:endParaRPr/>
          </a:p>
        </p:txBody>
      </p:sp>
      <p:sp>
        <p:nvSpPr>
          <p:cNvPr id="9" name="Slayt Numarası Yer Tutucusu 8"/>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a:p>
        </p:txBody>
      </p:sp>
      <p:sp>
        <p:nvSpPr>
          <p:cNvPr id="4" name="Alt Bilgi Yer Tutucusu 3"/>
          <p:cNvSpPr>
            <a:spLocks noGrp="1"/>
          </p:cNvSpPr>
          <p:nvPr>
            <p:ph type="ftr" sz="quarter" idx="11"/>
          </p:nvPr>
        </p:nvSpPr>
        <p:spPr/>
        <p:txBody>
          <a:bodyPr rtlCol="0"/>
          <a:lstStyle/>
          <a:p>
            <a:pPr rtl="0"/>
            <a:endParaRPr/>
          </a:p>
        </p:txBody>
      </p:sp>
      <p:sp>
        <p:nvSpPr>
          <p:cNvPr id="3" name="Tarih Yer Tutucusu 2"/>
          <p:cNvSpPr>
            <a:spLocks noGrp="1"/>
          </p:cNvSpPr>
          <p:nvPr>
            <p:ph type="dt" sz="half" idx="10"/>
          </p:nvPr>
        </p:nvSpPr>
        <p:spPr/>
        <p:txBody>
          <a:bodyPr rtlCol="0"/>
          <a:lstStyle/>
          <a:p>
            <a:pPr rtl="0"/>
            <a:r>
              <a:rPr lang="en-US"/>
              <a:t>01.08.2016</a:t>
            </a:r>
            <a:endParaRPr/>
          </a:p>
        </p:txBody>
      </p:sp>
      <p:sp>
        <p:nvSpPr>
          <p:cNvPr id="5" name="Slayt Numarası Yer Tutucusu 4"/>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endParaRPr/>
          </a:p>
        </p:txBody>
      </p:sp>
      <p:sp>
        <p:nvSpPr>
          <p:cNvPr id="2" name="Tarih Yer Tutucusu 1"/>
          <p:cNvSpPr>
            <a:spLocks noGrp="1"/>
          </p:cNvSpPr>
          <p:nvPr>
            <p:ph type="dt" sz="half" idx="10"/>
          </p:nvPr>
        </p:nvSpPr>
        <p:spPr/>
        <p:txBody>
          <a:bodyPr rtlCol="0"/>
          <a:lstStyle/>
          <a:p>
            <a:pPr rtl="0"/>
            <a:r>
              <a:rPr lang="en-US"/>
              <a:t>01.08.2016</a:t>
            </a:r>
            <a:endParaRPr/>
          </a:p>
        </p:txBody>
      </p:sp>
      <p:sp>
        <p:nvSpPr>
          <p:cNvPr id="4" name="Slayt Numarası Yer Tutucusu 3"/>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rtl="0">
              <a:defRPr sz="3200" b="0"/>
            </a:lvl1pPr>
          </a:lstStyle>
          <a:p>
            <a:pPr rtl="0"/>
            <a:r>
              <a:rPr lang="tr-TR"/>
              <a:t>Asıl başlık stili için tıklatın</a:t>
            </a:r>
            <a:endParaRPr/>
          </a:p>
        </p:txBody>
      </p:sp>
      <p:sp>
        <p:nvSpPr>
          <p:cNvPr id="3" name="İçerik Yer Tutucusu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4" name="Metin Yer Tutucusu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tr-TR"/>
              <a:t>Asıl metin stillerini düzenle</a:t>
            </a: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rtl="0">
              <a:defRPr sz="3200" b="0"/>
            </a:lvl1pPr>
          </a:lstStyle>
          <a:p>
            <a:pPr rtl="0"/>
            <a:r>
              <a:rPr lang="tr-TR"/>
              <a:t>Asıl başlık stili için tıklatın</a:t>
            </a:r>
            <a:endParaRPr/>
          </a:p>
        </p:txBody>
      </p:sp>
      <p:sp>
        <p:nvSpPr>
          <p:cNvPr id="8" name="Dikdörtgen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Resim Yer Tutucusu 2" descr="Resim eklemek için boş yer tutucu. Yer tutucuya tıklayın ve eklemek istediğiniz resmi seçin."/>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simgeyi tıklatın</a:t>
            </a:r>
            <a:endParaRPr/>
          </a:p>
        </p:txBody>
      </p:sp>
      <p:sp>
        <p:nvSpPr>
          <p:cNvPr id="4" name="Metin Yer Tutucusu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tr-TR"/>
              <a:t>Asıl metin stillerini düzenle</a:t>
            </a: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Dikdörtgen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2400"/>
          </a:p>
        </p:txBody>
      </p:sp>
      <p:sp>
        <p:nvSpPr>
          <p:cNvPr id="8" name="Yuvarlatılmış Dikdörtgen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Başlık Yer Tutucusu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t>Asıl başlık stili için tıklatın</a:t>
            </a:r>
          </a:p>
        </p:txBody>
      </p:sp>
      <p:sp>
        <p:nvSpPr>
          <p:cNvPr id="3" name="Metin Yer Tutucusu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5" name="Altbilgi Yer Tutucusu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a:p>
        </p:txBody>
      </p:sp>
      <p:sp>
        <p:nvSpPr>
          <p:cNvPr id="4" name="Tarih Yer Tutucusu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pPr rtl="0"/>
            <a:r>
              <a:rPr lang="en-US"/>
              <a:t>01.08.2016</a:t>
            </a:r>
            <a:endParaRPr/>
          </a:p>
        </p:txBody>
      </p:sp>
      <p:sp>
        <p:nvSpPr>
          <p:cNvPr id="6" name="Slayt Numarası Yer Tutucusu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rtl="0"/>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r>
              <a:rPr lang="en-US"/>
              <a:t>01.08.2016</a:t>
            </a:r>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tr-TR"/>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781138276"/>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76792" y="2276872"/>
            <a:ext cx="9435241" cy="1625599"/>
          </a:xfrm>
        </p:spPr>
        <p:txBody>
          <a:bodyPr rtlCol="0">
            <a:normAutofit fontScale="90000"/>
          </a:bodyPr>
          <a:lstStyle/>
          <a:p>
            <a:pPr rtl="0"/>
            <a:r>
              <a:rPr lang="tr" dirty="0"/>
              <a:t>BANDIRMA ESNAF SANATKARLARI ORTAOKULU MÜDÜRLÜĞÜ</a:t>
            </a:r>
          </a:p>
        </p:txBody>
      </p:sp>
      <p:sp>
        <p:nvSpPr>
          <p:cNvPr id="3" name="Alt Başlık 2"/>
          <p:cNvSpPr>
            <a:spLocks noGrp="1"/>
          </p:cNvSpPr>
          <p:nvPr>
            <p:ph type="subTitle" idx="1"/>
          </p:nvPr>
        </p:nvSpPr>
        <p:spPr>
          <a:xfrm>
            <a:off x="1344212" y="4005064"/>
            <a:ext cx="9429931" cy="1626590"/>
          </a:xfrm>
        </p:spPr>
        <p:txBody>
          <a:bodyPr rtlCol="0">
            <a:normAutofit/>
          </a:bodyPr>
          <a:lstStyle/>
          <a:p>
            <a:pPr rtl="0"/>
            <a:r>
              <a:rPr lang="tr" dirty="0">
                <a:latin typeface="Times New Roman" panose="02020603050405020304" pitchFamily="18" charset="0"/>
                <a:cs typeface="Times New Roman" panose="02020603050405020304" pitchFamily="18" charset="0"/>
              </a:rPr>
              <a:t>2023 - 2024 EĞİTİM-ÖĞRETİM YILI </a:t>
            </a:r>
          </a:p>
          <a:p>
            <a:pPr rtl="0"/>
            <a:endParaRPr lang="tr" dirty="0">
              <a:latin typeface="Times New Roman" panose="02020603050405020304" pitchFamily="18" charset="0"/>
              <a:cs typeface="Times New Roman" panose="02020603050405020304" pitchFamily="18" charset="0"/>
            </a:endParaRPr>
          </a:p>
          <a:p>
            <a:pPr rtl="0"/>
            <a:r>
              <a:rPr lang="tr" dirty="0">
                <a:latin typeface="Times New Roman" panose="02020603050405020304" pitchFamily="18" charset="0"/>
                <a:cs typeface="Times New Roman" panose="02020603050405020304" pitchFamily="18" charset="0"/>
              </a:rPr>
              <a:t>BRİFİNG</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308" y="0"/>
            <a:ext cx="1559737" cy="1559737"/>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377622479"/>
              </p:ext>
            </p:extLst>
          </p:nvPr>
        </p:nvGraphicFramePr>
        <p:xfrm>
          <a:off x="333772" y="332656"/>
          <a:ext cx="11521279" cy="1952518"/>
        </p:xfrm>
        <a:graphic>
          <a:graphicData uri="http://schemas.openxmlformats.org/drawingml/2006/table">
            <a:tbl>
              <a:tblPr firstRow="1" firstCol="1" bandRow="1">
                <a:tableStyleId>{08FB837D-C827-4EFA-A057-4D05807E0F7C}</a:tableStyleId>
              </a:tblPr>
              <a:tblGrid>
                <a:gridCol w="3167963">
                  <a:extLst>
                    <a:ext uri="{9D8B030D-6E8A-4147-A177-3AD203B41FA5}">
                      <a16:colId xmlns:a16="http://schemas.microsoft.com/office/drawing/2014/main" xmlns="" val="2786617263"/>
                    </a:ext>
                  </a:extLst>
                </a:gridCol>
                <a:gridCol w="1287933">
                  <a:extLst>
                    <a:ext uri="{9D8B030D-6E8A-4147-A177-3AD203B41FA5}">
                      <a16:colId xmlns:a16="http://schemas.microsoft.com/office/drawing/2014/main" xmlns="" val="4000941792"/>
                    </a:ext>
                  </a:extLst>
                </a:gridCol>
                <a:gridCol w="1845248">
                  <a:extLst>
                    <a:ext uri="{9D8B030D-6E8A-4147-A177-3AD203B41FA5}">
                      <a16:colId xmlns:a16="http://schemas.microsoft.com/office/drawing/2014/main" xmlns="" val="4139378502"/>
                    </a:ext>
                  </a:extLst>
                </a:gridCol>
                <a:gridCol w="1740045">
                  <a:extLst>
                    <a:ext uri="{9D8B030D-6E8A-4147-A177-3AD203B41FA5}">
                      <a16:colId xmlns:a16="http://schemas.microsoft.com/office/drawing/2014/main" xmlns="" val="1823525476"/>
                    </a:ext>
                  </a:extLst>
                </a:gridCol>
                <a:gridCol w="1740045">
                  <a:extLst>
                    <a:ext uri="{9D8B030D-6E8A-4147-A177-3AD203B41FA5}">
                      <a16:colId xmlns:a16="http://schemas.microsoft.com/office/drawing/2014/main" xmlns="" val="2822056091"/>
                    </a:ext>
                  </a:extLst>
                </a:gridCol>
                <a:gridCol w="1740045">
                  <a:extLst>
                    <a:ext uri="{9D8B030D-6E8A-4147-A177-3AD203B41FA5}">
                      <a16:colId xmlns:a16="http://schemas.microsoft.com/office/drawing/2014/main" xmlns="" val="380037879"/>
                    </a:ext>
                  </a:extLst>
                </a:gridCol>
              </a:tblGrid>
              <a:tr h="353959">
                <a:tc gridSpan="4">
                  <a:txBody>
                    <a:bodyPr/>
                    <a:lstStyle/>
                    <a:p>
                      <a:pPr algn="ctr">
                        <a:lnSpc>
                          <a:spcPts val="1300"/>
                        </a:lnSpc>
                        <a:spcAft>
                          <a:spcPts val="800"/>
                        </a:spcAft>
                      </a:pPr>
                      <a:r>
                        <a:rPr lang="tr-TR" sz="1100" dirty="0">
                          <a:effectLst/>
                        </a:rPr>
                        <a:t>OKUL/KURUM YÖNETİCİSİ DURUMU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ts val="13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3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852183362"/>
                  </a:ext>
                </a:extLst>
              </a:tr>
              <a:tr h="353959">
                <a:tc>
                  <a:txBody>
                    <a:bodyPr/>
                    <a:lstStyle/>
                    <a:p>
                      <a:pPr algn="ctr">
                        <a:lnSpc>
                          <a:spcPts val="1300"/>
                        </a:lnSpc>
                        <a:spcAft>
                          <a:spcPts val="800"/>
                        </a:spcAft>
                      </a:pPr>
                      <a:r>
                        <a:rPr lang="tr-TR" sz="1100" b="1" dirty="0">
                          <a:solidFill>
                            <a:schemeClr val="tx2"/>
                          </a:solidFill>
                          <a:effectLst/>
                        </a:rPr>
                        <a:t>GÖREVİ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300"/>
                        </a:lnSpc>
                        <a:spcAft>
                          <a:spcPts val="800"/>
                        </a:spcAft>
                      </a:pPr>
                      <a:r>
                        <a:rPr lang="tr-TR" sz="1100" b="1" dirty="0">
                          <a:solidFill>
                            <a:schemeClr val="tx2"/>
                          </a:solidFill>
                          <a:effectLst/>
                        </a:rPr>
                        <a:t>NORM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baseline="0" dirty="0">
                          <a:solidFill>
                            <a:schemeClr val="tx2"/>
                          </a:solidFill>
                          <a:effectLst/>
                        </a:rPr>
                        <a:t> </a:t>
                      </a:r>
                      <a:r>
                        <a:rPr lang="tr-TR" sz="1100" b="1" dirty="0">
                          <a:solidFill>
                            <a:schemeClr val="tx2"/>
                          </a:solidFill>
                          <a:effectLst/>
                        </a:rPr>
                        <a:t>MEVCUT</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dirty="0">
                          <a:solidFill>
                            <a:schemeClr val="tx2"/>
                          </a:solidFill>
                          <a:effectLst/>
                        </a:rPr>
                        <a:t>İHTİYAÇ</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dirty="0">
                          <a:solidFill>
                            <a:schemeClr val="tx2"/>
                          </a:solidFill>
                          <a:effectLst/>
                        </a:rPr>
                        <a:t>FAZLA</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dirty="0">
                          <a:solidFill>
                            <a:schemeClr val="tx2"/>
                          </a:solidFill>
                          <a:effectLst/>
                        </a:rPr>
                        <a:t>NET İHTİYAÇ</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2031611713"/>
                  </a:ext>
                </a:extLst>
              </a:tr>
              <a:tr h="228186">
                <a:tc>
                  <a:txBody>
                    <a:bodyPr/>
                    <a:lstStyle/>
                    <a:p>
                      <a:pPr marL="140335" algn="l">
                        <a:lnSpc>
                          <a:spcPts val="1200"/>
                        </a:lnSpc>
                        <a:spcAft>
                          <a:spcPts val="800"/>
                        </a:spcAft>
                      </a:pPr>
                      <a:r>
                        <a:rPr lang="tr-TR" sz="1100" dirty="0">
                          <a:solidFill>
                            <a:schemeClr val="tx2"/>
                          </a:solidFill>
                          <a:effectLst/>
                        </a:rPr>
                        <a:t>Müdür</a:t>
                      </a:r>
                    </a:p>
                    <a:p>
                      <a:pPr marL="140335" algn="l">
                        <a:lnSpc>
                          <a:spcPts val="1200"/>
                        </a:lnSpc>
                        <a:spcAft>
                          <a:spcPts val="800"/>
                        </a:spcAft>
                      </a:pPr>
                      <a:endParaRPr lang="tr-TR"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r>
                        <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solidFill>
                      <a:schemeClr val="bg2"/>
                    </a:solidFill>
                  </a:tcPr>
                </a:tc>
                <a:tc>
                  <a:txBody>
                    <a:bodyPr/>
                    <a:lstStyle/>
                    <a:p>
                      <a:pPr algn="ctr">
                        <a:lnSpc>
                          <a:spcPts val="1200"/>
                        </a:lnSpc>
                        <a:spcAft>
                          <a:spcPts val="800"/>
                        </a:spcAft>
                      </a:pPr>
                      <a:r>
                        <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solidFill>
                      <a:schemeClr val="bg2"/>
                    </a:solidFill>
                  </a:tcPr>
                </a:tc>
                <a:tc>
                  <a:txBody>
                    <a:bodyPr/>
                    <a:lstStyle/>
                    <a:p>
                      <a:pPr algn="ctr">
                        <a:lnSpc>
                          <a:spcPts val="12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8946043"/>
                  </a:ext>
                </a:extLst>
              </a:tr>
              <a:tr h="297022">
                <a:tc>
                  <a:txBody>
                    <a:bodyPr/>
                    <a:lstStyle/>
                    <a:p>
                      <a:pPr marL="140335" algn="l">
                        <a:lnSpc>
                          <a:spcPts val="1200"/>
                        </a:lnSpc>
                        <a:spcAft>
                          <a:spcPts val="800"/>
                        </a:spcAft>
                      </a:pPr>
                      <a:r>
                        <a:rPr lang="tr-TR" sz="1100" dirty="0">
                          <a:solidFill>
                            <a:schemeClr val="tx2"/>
                          </a:solidFill>
                          <a:effectLst/>
                        </a:rPr>
                        <a:t>Müdür Yardımcısı</a:t>
                      </a:r>
                    </a:p>
                    <a:p>
                      <a:pPr marL="140335" algn="l">
                        <a:lnSpc>
                          <a:spcPts val="1200"/>
                        </a:lnSpc>
                        <a:spcAft>
                          <a:spcPts val="800"/>
                        </a:spcAft>
                      </a:pPr>
                      <a:endParaRPr lang="tr-TR"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r>
                        <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solidFill>
                      <a:schemeClr val="bg2"/>
                    </a:solidFill>
                  </a:tcPr>
                </a:tc>
                <a:tc>
                  <a:txBody>
                    <a:bodyPr/>
                    <a:lstStyle/>
                    <a:p>
                      <a:pPr algn="ctr">
                        <a:lnSpc>
                          <a:spcPts val="1200"/>
                        </a:lnSpc>
                        <a:spcAft>
                          <a:spcPts val="800"/>
                        </a:spcAft>
                      </a:pPr>
                      <a:r>
                        <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solidFill>
                      <a:schemeClr val="bg2"/>
                    </a:solidFill>
                  </a:tcPr>
                </a:tc>
                <a:tc>
                  <a:txBody>
                    <a:bodyPr/>
                    <a:lstStyle/>
                    <a:p>
                      <a:pPr algn="ctr">
                        <a:lnSpc>
                          <a:spcPts val="12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319468346"/>
                  </a:ext>
                </a:extLst>
              </a:tr>
              <a:tr h="217081">
                <a:tc>
                  <a:txBody>
                    <a:bodyPr/>
                    <a:lstStyle/>
                    <a:p>
                      <a:pPr algn="ctr">
                        <a:lnSpc>
                          <a:spcPts val="1300"/>
                        </a:lnSpc>
                        <a:spcAft>
                          <a:spcPts val="800"/>
                        </a:spcAft>
                      </a:pPr>
                      <a:r>
                        <a:rPr lang="tr-TR" sz="1100" dirty="0">
                          <a:solidFill>
                            <a:schemeClr val="tx2"/>
                          </a:solidFill>
                          <a:effectLst/>
                        </a:rPr>
                        <a:t>TOPLAM </a:t>
                      </a:r>
                    </a:p>
                    <a:p>
                      <a:pPr algn="ctr">
                        <a:lnSpc>
                          <a:spcPts val="1300"/>
                        </a:lnSpc>
                        <a:spcAft>
                          <a:spcPts val="800"/>
                        </a:spcAft>
                      </a:pPr>
                      <a:endParaRPr lang="tr-TR"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r>
                        <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solidFill>
                      <a:schemeClr val="bg2"/>
                    </a:solidFill>
                  </a:tcPr>
                </a:tc>
                <a:tc>
                  <a:txBody>
                    <a:bodyPr/>
                    <a:lstStyle/>
                    <a:p>
                      <a:pPr algn="ctr">
                        <a:lnSpc>
                          <a:spcPts val="1300"/>
                        </a:lnSpc>
                        <a:spcAft>
                          <a:spcPts val="800"/>
                        </a:spcAft>
                      </a:pPr>
                      <a:r>
                        <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solidFill>
                      <a:schemeClr val="bg2"/>
                    </a:solidFill>
                  </a:tcPr>
                </a:tc>
                <a:tc>
                  <a:txBody>
                    <a:bodyPr/>
                    <a:lstStyle/>
                    <a:p>
                      <a:pPr algn="ctr">
                        <a:lnSpc>
                          <a:spcPts val="13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967484931"/>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2344322815"/>
              </p:ext>
            </p:extLst>
          </p:nvPr>
        </p:nvGraphicFramePr>
        <p:xfrm>
          <a:off x="333772" y="2348881"/>
          <a:ext cx="11449272" cy="2040821"/>
        </p:xfrm>
        <a:graphic>
          <a:graphicData uri="http://schemas.openxmlformats.org/drawingml/2006/table">
            <a:tbl>
              <a:tblPr firstRow="1" firstCol="1" bandRow="1">
                <a:tableStyleId>{08FB837D-C827-4EFA-A057-4D05807E0F7C}</a:tableStyleId>
              </a:tblPr>
              <a:tblGrid>
                <a:gridCol w="1984215">
                  <a:extLst>
                    <a:ext uri="{9D8B030D-6E8A-4147-A177-3AD203B41FA5}">
                      <a16:colId xmlns:a16="http://schemas.microsoft.com/office/drawing/2014/main" xmlns="" val="2918735502"/>
                    </a:ext>
                  </a:extLst>
                </a:gridCol>
                <a:gridCol w="1522096">
                  <a:extLst>
                    <a:ext uri="{9D8B030D-6E8A-4147-A177-3AD203B41FA5}">
                      <a16:colId xmlns:a16="http://schemas.microsoft.com/office/drawing/2014/main" xmlns="" val="269112291"/>
                    </a:ext>
                  </a:extLst>
                </a:gridCol>
                <a:gridCol w="2028444">
                  <a:extLst>
                    <a:ext uri="{9D8B030D-6E8A-4147-A177-3AD203B41FA5}">
                      <a16:colId xmlns:a16="http://schemas.microsoft.com/office/drawing/2014/main" xmlns="" val="2410153074"/>
                    </a:ext>
                  </a:extLst>
                </a:gridCol>
                <a:gridCol w="2005569">
                  <a:extLst>
                    <a:ext uri="{9D8B030D-6E8A-4147-A177-3AD203B41FA5}">
                      <a16:colId xmlns:a16="http://schemas.microsoft.com/office/drawing/2014/main" xmlns="" val="2643748186"/>
                    </a:ext>
                  </a:extLst>
                </a:gridCol>
                <a:gridCol w="1961337">
                  <a:extLst>
                    <a:ext uri="{9D8B030D-6E8A-4147-A177-3AD203B41FA5}">
                      <a16:colId xmlns:a16="http://schemas.microsoft.com/office/drawing/2014/main" xmlns="" val="757199015"/>
                    </a:ext>
                  </a:extLst>
                </a:gridCol>
                <a:gridCol w="1947611">
                  <a:extLst>
                    <a:ext uri="{9D8B030D-6E8A-4147-A177-3AD203B41FA5}">
                      <a16:colId xmlns:a16="http://schemas.microsoft.com/office/drawing/2014/main" xmlns="" val="1367433829"/>
                    </a:ext>
                  </a:extLst>
                </a:gridCol>
              </a:tblGrid>
              <a:tr h="247709">
                <a:tc gridSpan="6">
                  <a:txBody>
                    <a:bodyPr/>
                    <a:lstStyle/>
                    <a:p>
                      <a:pPr algn="ctr">
                        <a:lnSpc>
                          <a:spcPts val="1300"/>
                        </a:lnSpc>
                        <a:spcAft>
                          <a:spcPts val="800"/>
                        </a:spcAft>
                      </a:pPr>
                      <a:r>
                        <a:rPr lang="tr-TR" sz="1100" dirty="0">
                          <a:effectLst/>
                        </a:rPr>
                        <a:t>OKUL/KURUM GENELİ ÖĞRETMEN DURUMU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31118890"/>
                  </a:ext>
                </a:extLst>
              </a:tr>
              <a:tr h="394503">
                <a:tc>
                  <a:txBody>
                    <a:bodyPr/>
                    <a:lstStyle/>
                    <a:p>
                      <a:pPr algn="ctr">
                        <a:lnSpc>
                          <a:spcPts val="1900"/>
                        </a:lnSpc>
                        <a:spcAft>
                          <a:spcPts val="800"/>
                        </a:spcAft>
                      </a:pPr>
                      <a:r>
                        <a:rPr lang="tr-TR" sz="1100" b="1" dirty="0">
                          <a:solidFill>
                            <a:schemeClr val="tx2"/>
                          </a:solidFill>
                          <a:effectLst/>
                        </a:rPr>
                        <a:t>GÖREVİ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a:solidFill>
                            <a:schemeClr val="tx2"/>
                          </a:solidFill>
                          <a:effectLst/>
                        </a:rPr>
                        <a:t>NORM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900"/>
                        </a:lnSpc>
                        <a:spcAft>
                          <a:spcPts val="800"/>
                        </a:spcAft>
                      </a:pPr>
                      <a:r>
                        <a:rPr lang="tr-TR" sz="1100" b="1" dirty="0">
                          <a:solidFill>
                            <a:schemeClr val="tx2"/>
                          </a:solidFill>
                          <a:effectLst/>
                        </a:rPr>
                        <a:t>ÜCRETLİ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a:solidFill>
                            <a:schemeClr val="tx2"/>
                          </a:solidFill>
                          <a:effectLst/>
                        </a:rPr>
                        <a:t>MEVCUT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900"/>
                        </a:lnSpc>
                        <a:spcAft>
                          <a:spcPts val="800"/>
                        </a:spcAft>
                      </a:pPr>
                      <a:r>
                        <a:rPr lang="tr-TR" sz="1100" b="1" dirty="0">
                          <a:solidFill>
                            <a:schemeClr val="tx2"/>
                          </a:solidFill>
                          <a:effectLst/>
                        </a:rPr>
                        <a:t>İHTİYAÇ</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91135" algn="ctr">
                        <a:lnSpc>
                          <a:spcPts val="1200"/>
                        </a:lnSpc>
                        <a:spcAft>
                          <a:spcPts val="800"/>
                        </a:spcAft>
                      </a:pPr>
                      <a:r>
                        <a:rPr lang="tr-TR" sz="1100" b="1" dirty="0">
                          <a:solidFill>
                            <a:schemeClr val="tx2"/>
                          </a:solidFill>
                          <a:effectLst/>
                        </a:rPr>
                        <a:t>NORM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102235" algn="ctr">
                        <a:lnSpc>
                          <a:spcPts val="1300"/>
                        </a:lnSpc>
                        <a:spcAft>
                          <a:spcPts val="800"/>
                        </a:spcAft>
                      </a:pPr>
                      <a:r>
                        <a:rPr lang="tr-TR" sz="1100" b="1" dirty="0">
                          <a:solidFill>
                            <a:schemeClr val="tx2"/>
                          </a:solidFill>
                          <a:effectLst/>
                        </a:rPr>
                        <a:t>  FAZLASI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27847667"/>
                  </a:ext>
                </a:extLst>
              </a:tr>
              <a:tr h="343503">
                <a:tc>
                  <a:txBody>
                    <a:bodyPr/>
                    <a:lstStyle/>
                    <a:p>
                      <a:pPr marL="76835">
                        <a:lnSpc>
                          <a:spcPts val="1300"/>
                        </a:lnSpc>
                        <a:spcAft>
                          <a:spcPts val="800"/>
                        </a:spcAft>
                      </a:pPr>
                      <a:r>
                        <a:rPr lang="tr-TR" sz="1400" b="1" dirty="0">
                          <a:solidFill>
                            <a:schemeClr val="tx2"/>
                          </a:solidFill>
                          <a:effectLst/>
                        </a:rPr>
                        <a:t>Öğretmen </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nchor="ctr">
                    <a:solidFill>
                      <a:schemeClr val="bg2"/>
                    </a:solidFill>
                  </a:tcPr>
                </a:tc>
                <a:tc rowSpan="2">
                  <a:txBody>
                    <a:bodyPr/>
                    <a:lstStyle/>
                    <a:p>
                      <a:pPr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rowSpan="2">
                  <a:txBody>
                    <a:bodyPr/>
                    <a:lstStyle/>
                    <a:p>
                      <a:pPr marL="306070"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p>
                    <a:p>
                      <a:pPr marL="3060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060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4249858979"/>
                  </a:ext>
                </a:extLst>
              </a:tr>
              <a:tr h="343503">
                <a:tc>
                  <a:txBody>
                    <a:bodyPr/>
                    <a:lstStyle/>
                    <a:p>
                      <a:pPr marL="76835">
                        <a:lnSpc>
                          <a:spcPts val="13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Sözleşmeli Öğretmen</a:t>
                      </a:r>
                    </a:p>
                  </a:txBody>
                  <a:tcPr marL="68580" marR="68580" marT="0" marB="0" anchor="ctr">
                    <a:solidFill>
                      <a:schemeClr val="bg2"/>
                    </a:solidFill>
                  </a:tcPr>
                </a:tc>
                <a:tc>
                  <a:txBody>
                    <a:bodyPr/>
                    <a:lstStyle/>
                    <a:p>
                      <a:pPr marL="178435"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vMerge="1">
                  <a:txBody>
                    <a:bodyPr/>
                    <a:lstStyle/>
                    <a:p>
                      <a:pPr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vMerge="1">
                  <a:txBody>
                    <a:bodyPr/>
                    <a:lstStyle/>
                    <a:p>
                      <a:pPr marL="306070">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4008493071"/>
                  </a:ext>
                </a:extLst>
              </a:tr>
              <a:tr h="343503">
                <a:tc>
                  <a:txBody>
                    <a:bodyPr/>
                    <a:lstStyle/>
                    <a:p>
                      <a:pPr marL="76835">
                        <a:lnSpc>
                          <a:spcPts val="13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Ücretli öğretmen</a:t>
                      </a:r>
                    </a:p>
                  </a:txBody>
                  <a:tcPr marL="68580" marR="68580" marT="0" marB="0" anchor="ctr">
                    <a:solidFill>
                      <a:schemeClr val="bg2"/>
                    </a:solidFill>
                  </a:tcPr>
                </a:tc>
                <a:tc>
                  <a:txBody>
                    <a:bodyPr/>
                    <a:lstStyle/>
                    <a:p>
                      <a:pPr marL="178435"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060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0004"/>
                  </a:ext>
                </a:extLst>
              </a:tr>
              <a:tr h="343503">
                <a:tc>
                  <a:txBody>
                    <a:bodyPr/>
                    <a:lstStyle/>
                    <a:p>
                      <a:pPr marL="76835">
                        <a:lnSpc>
                          <a:spcPts val="13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toplam</a:t>
                      </a:r>
                    </a:p>
                  </a:txBody>
                  <a:tcPr marL="68580" marR="68580" marT="0" marB="0" anchor="ctr">
                    <a:solidFill>
                      <a:schemeClr val="bg2"/>
                    </a:solidFill>
                  </a:tcPr>
                </a:tc>
                <a:tc>
                  <a:txBody>
                    <a:bodyPr/>
                    <a:lstStyle/>
                    <a:p>
                      <a:pPr marL="178435"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nchor="ctr">
                    <a:solidFill>
                      <a:schemeClr val="bg2"/>
                    </a:solidFill>
                  </a:tcPr>
                </a:tc>
                <a:tc>
                  <a:txBody>
                    <a:bodyPr/>
                    <a:lstStyle/>
                    <a:p>
                      <a:pPr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060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17822725"/>
              </p:ext>
            </p:extLst>
          </p:nvPr>
        </p:nvGraphicFramePr>
        <p:xfrm>
          <a:off x="405780" y="404664"/>
          <a:ext cx="11305256" cy="4752528"/>
        </p:xfrm>
        <a:graphic>
          <a:graphicData uri="http://schemas.openxmlformats.org/drawingml/2006/table">
            <a:tbl>
              <a:tblPr firstRow="1" firstCol="1" bandRow="1">
                <a:tableStyleId>{08FB837D-C827-4EFA-A057-4D05807E0F7C}</a:tableStyleId>
              </a:tblPr>
              <a:tblGrid>
                <a:gridCol w="2974947">
                  <a:extLst>
                    <a:ext uri="{9D8B030D-6E8A-4147-A177-3AD203B41FA5}">
                      <a16:colId xmlns:a16="http://schemas.microsoft.com/office/drawing/2014/main" xmlns="" val="2918735502"/>
                    </a:ext>
                  </a:extLst>
                </a:gridCol>
                <a:gridCol w="2282088">
                  <a:extLst>
                    <a:ext uri="{9D8B030D-6E8A-4147-A177-3AD203B41FA5}">
                      <a16:colId xmlns:a16="http://schemas.microsoft.com/office/drawing/2014/main" xmlns="" val="269112291"/>
                    </a:ext>
                  </a:extLst>
                </a:gridCol>
                <a:gridCol w="3041259">
                  <a:extLst>
                    <a:ext uri="{9D8B030D-6E8A-4147-A177-3AD203B41FA5}">
                      <a16:colId xmlns:a16="http://schemas.microsoft.com/office/drawing/2014/main" xmlns="" val="2410153074"/>
                    </a:ext>
                  </a:extLst>
                </a:gridCol>
                <a:gridCol w="3006962">
                  <a:extLst>
                    <a:ext uri="{9D8B030D-6E8A-4147-A177-3AD203B41FA5}">
                      <a16:colId xmlns:a16="http://schemas.microsoft.com/office/drawing/2014/main" xmlns="" val="2643748186"/>
                    </a:ext>
                  </a:extLst>
                </a:gridCol>
              </a:tblGrid>
              <a:tr h="312224">
                <a:tc gridSpan="4">
                  <a:txBody>
                    <a:bodyPr/>
                    <a:lstStyle/>
                    <a:p>
                      <a:pPr algn="ctr">
                        <a:lnSpc>
                          <a:spcPts val="1300"/>
                        </a:lnSpc>
                        <a:spcAft>
                          <a:spcPts val="800"/>
                        </a:spcAft>
                      </a:pPr>
                      <a:r>
                        <a:rPr lang="tr-TR" sz="1600" dirty="0">
                          <a:effectLst/>
                          <a:latin typeface="+mn-lt"/>
                          <a:ea typeface="+mn-ea"/>
                          <a:cs typeface="+mn-cs"/>
                        </a:rPr>
                        <a:t>DERSLİK</a:t>
                      </a:r>
                      <a:r>
                        <a:rPr lang="tr-TR" sz="1600" baseline="0" dirty="0">
                          <a:effectLst/>
                          <a:latin typeface="+mn-lt"/>
                          <a:ea typeface="+mn-ea"/>
                          <a:cs typeface="+mn-cs"/>
                        </a:rPr>
                        <a:t> VE BÖLÜM SAYISI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31118890"/>
                  </a:ext>
                </a:extLst>
              </a:tr>
              <a:tr h="371262">
                <a:tc>
                  <a:txBody>
                    <a:bodyPr/>
                    <a:lstStyle/>
                    <a:p>
                      <a:pPr algn="l">
                        <a:lnSpc>
                          <a:spcPts val="19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SAYI</a:t>
                      </a:r>
                    </a:p>
                  </a:txBody>
                  <a:tcPr marL="68580" marR="68580" marT="0" marB="0" anchor="ctr">
                    <a:solidFill>
                      <a:schemeClr val="bg2"/>
                    </a:solidFill>
                  </a:tcPr>
                </a:tc>
                <a:tc>
                  <a:txBody>
                    <a:bodyPr/>
                    <a:lstStyle/>
                    <a:p>
                      <a:pPr algn="ctr">
                        <a:lnSpc>
                          <a:spcPts val="1900"/>
                        </a:lnSpc>
                        <a:spcAft>
                          <a:spcPts val="800"/>
                        </a:spcAft>
                      </a:pP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AÇIKLAMA</a:t>
                      </a:r>
                      <a:r>
                        <a:rPr lang="tr-TR" sz="1100" b="1"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0001"/>
                  </a:ext>
                </a:extLst>
              </a:tr>
              <a:tr h="371262">
                <a:tc>
                  <a:txBody>
                    <a:bodyPr/>
                    <a:lstStyle/>
                    <a:p>
                      <a:pPr algn="l">
                        <a:lnSpc>
                          <a:spcPts val="19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RESMİ PLANA GÖRE DERSLİK</a:t>
                      </a:r>
                      <a:r>
                        <a:rPr lang="tr-TR" sz="1400" b="1"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nchor="ctr">
                    <a:solidFill>
                      <a:schemeClr val="bg2"/>
                    </a:solidFill>
                  </a:tcPr>
                </a:tc>
                <a:tc>
                  <a:txBody>
                    <a:bodyPr/>
                    <a:lstStyle/>
                    <a:p>
                      <a:pPr algn="ctr">
                        <a:lnSpc>
                          <a:spcPts val="1900"/>
                        </a:lnSpc>
                        <a:spcAft>
                          <a:spcPts val="800"/>
                        </a:spcAft>
                      </a:pP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27847667"/>
                  </a:ext>
                </a:extLst>
              </a:tr>
              <a:tr h="432967">
                <a:tc>
                  <a:txBody>
                    <a:bodyPr/>
                    <a:lstStyle/>
                    <a:p>
                      <a:pPr marL="76835" algn="l">
                        <a:lnSpc>
                          <a:spcPts val="13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KULLANILAN DERSLİK SAYISI</a:t>
                      </a:r>
                    </a:p>
                  </a:txBody>
                  <a:tcPr marL="68580" marR="68580" marT="0" marB="0" anchor="ctr">
                    <a:solidFill>
                      <a:schemeClr val="bg2"/>
                    </a:solidFill>
                  </a:tcPr>
                </a:tc>
                <a:tc>
                  <a:txBody>
                    <a:bodyPr/>
                    <a:lstStyle/>
                    <a:p>
                      <a:pPr marL="178435"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4249858979"/>
                  </a:ext>
                </a:extLst>
              </a:tr>
              <a:tr h="432967">
                <a:tc>
                  <a:txBody>
                    <a:bodyPr/>
                    <a:lstStyle/>
                    <a:p>
                      <a:pPr marL="76835" algn="l">
                        <a:lnSpc>
                          <a:spcPts val="13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ANASINIFI OLARAK KULLANILAN DERSLİK SAYISI</a:t>
                      </a:r>
                    </a:p>
                  </a:txBody>
                  <a:tcPr marL="68580" marR="68580" marT="0" marB="0" anchor="ctr">
                    <a:solidFill>
                      <a:schemeClr val="bg2"/>
                    </a:solidFill>
                  </a:tcPr>
                </a:tc>
                <a:tc>
                  <a:txBody>
                    <a:bodyPr/>
                    <a:lstStyle/>
                    <a:p>
                      <a:pPr marL="178435"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4008493071"/>
                  </a:ext>
                </a:extLst>
              </a:tr>
              <a:tr h="1099978">
                <a:tc>
                  <a:txBody>
                    <a:bodyPr/>
                    <a:lstStyle/>
                    <a:p>
                      <a:pPr marL="76835">
                        <a:lnSpc>
                          <a:spcPts val="13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İDARİ ODA</a:t>
                      </a:r>
                      <a:r>
                        <a:rPr lang="tr-TR" sz="1400" b="1"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OLARAK KULLANILAN DERSLİK SAYISI</a:t>
                      </a:r>
                    </a:p>
                    <a:p>
                      <a:pPr marL="76835">
                        <a:lnSpc>
                          <a:spcPts val="1300"/>
                        </a:lnSpc>
                        <a:spcAft>
                          <a:spcPts val="800"/>
                        </a:spcAft>
                      </a:pPr>
                      <a:r>
                        <a:rPr lang="tr-TR" sz="1400" b="1"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(Derslik idari oda olarak ayrılmış ise nedeni açıklama Bölümüne yazılacak)</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0005"/>
                  </a:ext>
                </a:extLst>
              </a:tr>
              <a:tr h="432967">
                <a:tc>
                  <a:txBody>
                    <a:bodyPr/>
                    <a:lstStyle/>
                    <a:p>
                      <a:pPr marL="76835">
                        <a:lnSpc>
                          <a:spcPts val="13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KÜTÜPHANE</a:t>
                      </a:r>
                      <a:r>
                        <a:rPr lang="tr-TR" sz="1400" b="1"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0006"/>
                  </a:ext>
                </a:extLst>
              </a:tr>
              <a:tr h="432967">
                <a:tc>
                  <a:txBody>
                    <a:bodyPr/>
                    <a:lstStyle/>
                    <a:p>
                      <a:pPr marL="76835">
                        <a:lnSpc>
                          <a:spcPts val="13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LABARATUVAR SAYISI</a:t>
                      </a:r>
                    </a:p>
                  </a:txBody>
                  <a:tcPr marL="68580" marR="68580" marT="0" marB="0" anchor="ctr">
                    <a:solidFill>
                      <a:schemeClr val="bg2"/>
                    </a:solidFill>
                  </a:tcPr>
                </a:tc>
                <a:tc>
                  <a:txBody>
                    <a:bodyPr/>
                    <a:lstStyle/>
                    <a:p>
                      <a:pPr marL="178435"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0007"/>
                  </a:ext>
                </a:extLst>
              </a:tr>
              <a:tr h="432967">
                <a:tc>
                  <a:txBody>
                    <a:bodyPr/>
                    <a:lstStyle/>
                    <a:p>
                      <a:pPr marL="76835">
                        <a:lnSpc>
                          <a:spcPts val="13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KONFERANS</a:t>
                      </a:r>
                      <a:r>
                        <a:rPr lang="tr-TR" sz="1400" b="1"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SALONU</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0008"/>
                  </a:ext>
                </a:extLst>
              </a:tr>
              <a:tr h="432967">
                <a:tc>
                  <a:txBody>
                    <a:bodyPr/>
                    <a:lstStyle/>
                    <a:p>
                      <a:pPr marL="76835">
                        <a:lnSpc>
                          <a:spcPts val="13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SPOR SALONU</a:t>
                      </a:r>
                    </a:p>
                  </a:txBody>
                  <a:tcPr marL="68580" marR="68580" marT="0" marB="0" anchor="ctr">
                    <a:solidFill>
                      <a:schemeClr val="bg2"/>
                    </a:solidFill>
                  </a:tcPr>
                </a:tc>
                <a:tc>
                  <a:txBody>
                    <a:bodyPr/>
                    <a:lstStyle/>
                    <a:p>
                      <a:pPr marL="178435" algn="ctr">
                        <a:lnSpc>
                          <a:spcPts val="1200"/>
                        </a:lnSpc>
                        <a:spcAft>
                          <a:spcPts val="800"/>
                        </a:spcAft>
                      </a:pPr>
                      <a:r>
                        <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0748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94074" y="692696"/>
            <a:ext cx="8439472" cy="72008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tr-TR" sz="2000" dirty="0" err="1"/>
              <a:t>EsNAF</a:t>
            </a:r>
            <a:r>
              <a:rPr lang="tr-TR" sz="2000" dirty="0"/>
              <a:t> SANATKARLARI ORTAOKULU SINIF BAZINDA ÖĞRENCİ SAYILARI</a:t>
            </a:r>
            <a:br>
              <a:rPr lang="tr-TR" sz="2000" dirty="0"/>
            </a:br>
            <a:r>
              <a:rPr lang="tr-TR" sz="2000" dirty="0"/>
              <a:t>anasınıfı yoktur</a:t>
            </a:r>
            <a:endParaRPr lang="tr-TR" sz="2000" b="1" dirty="0">
              <a:solidFill>
                <a:schemeClr val="tx1"/>
              </a:solidFill>
            </a:endParaRPr>
          </a:p>
        </p:txBody>
      </p:sp>
      <p:graphicFrame>
        <p:nvGraphicFramePr>
          <p:cNvPr id="7" name="6 İçerik Yer Tutucusu"/>
          <p:cNvGraphicFramePr>
            <a:graphicFrameLocks noGrp="1"/>
          </p:cNvGraphicFramePr>
          <p:nvPr>
            <p:ph sz="quarter" idx="2"/>
            <p:extLst>
              <p:ext uri="{D42A27DB-BD31-4B8C-83A1-F6EECF244321}">
                <p14:modId xmlns:p14="http://schemas.microsoft.com/office/powerpoint/2010/main" val="3802449787"/>
              </p:ext>
            </p:extLst>
          </p:nvPr>
        </p:nvGraphicFramePr>
        <p:xfrm>
          <a:off x="909834" y="1592794"/>
          <a:ext cx="10081124" cy="4572510"/>
        </p:xfrm>
        <a:graphic>
          <a:graphicData uri="http://schemas.openxmlformats.org/drawingml/2006/table">
            <a:tbl>
              <a:tblPr firstRow="1" bandRow="1">
                <a:tableStyleId>{5C22544A-7EE6-4342-B048-85BDC9FD1C3A}</a:tableStyleId>
              </a:tblPr>
              <a:tblGrid>
                <a:gridCol w="497680">
                  <a:extLst>
                    <a:ext uri="{9D8B030D-6E8A-4147-A177-3AD203B41FA5}">
                      <a16:colId xmlns:a16="http://schemas.microsoft.com/office/drawing/2014/main" xmlns="" val="20000"/>
                    </a:ext>
                  </a:extLst>
                </a:gridCol>
                <a:gridCol w="1809163">
                  <a:extLst>
                    <a:ext uri="{9D8B030D-6E8A-4147-A177-3AD203B41FA5}">
                      <a16:colId xmlns:a16="http://schemas.microsoft.com/office/drawing/2014/main" xmlns="" val="20001"/>
                    </a:ext>
                  </a:extLst>
                </a:gridCol>
                <a:gridCol w="405772">
                  <a:extLst>
                    <a:ext uri="{9D8B030D-6E8A-4147-A177-3AD203B41FA5}">
                      <a16:colId xmlns:a16="http://schemas.microsoft.com/office/drawing/2014/main" xmlns="" val="20022"/>
                    </a:ext>
                  </a:extLst>
                </a:gridCol>
                <a:gridCol w="405772">
                  <a:extLst>
                    <a:ext uri="{9D8B030D-6E8A-4147-A177-3AD203B41FA5}">
                      <a16:colId xmlns:a16="http://schemas.microsoft.com/office/drawing/2014/main" xmlns="" val="20023"/>
                    </a:ext>
                  </a:extLst>
                </a:gridCol>
                <a:gridCol w="405772">
                  <a:extLst>
                    <a:ext uri="{9D8B030D-6E8A-4147-A177-3AD203B41FA5}">
                      <a16:colId xmlns:a16="http://schemas.microsoft.com/office/drawing/2014/main" xmlns="" val="20024"/>
                    </a:ext>
                  </a:extLst>
                </a:gridCol>
                <a:gridCol w="405772">
                  <a:extLst>
                    <a:ext uri="{9D8B030D-6E8A-4147-A177-3AD203B41FA5}">
                      <a16:colId xmlns:a16="http://schemas.microsoft.com/office/drawing/2014/main" xmlns="" val="20025"/>
                    </a:ext>
                  </a:extLst>
                </a:gridCol>
                <a:gridCol w="405772">
                  <a:extLst>
                    <a:ext uri="{9D8B030D-6E8A-4147-A177-3AD203B41FA5}">
                      <a16:colId xmlns:a16="http://schemas.microsoft.com/office/drawing/2014/main" xmlns="" val="20002"/>
                    </a:ext>
                  </a:extLst>
                </a:gridCol>
                <a:gridCol w="302391">
                  <a:extLst>
                    <a:ext uri="{9D8B030D-6E8A-4147-A177-3AD203B41FA5}">
                      <a16:colId xmlns:a16="http://schemas.microsoft.com/office/drawing/2014/main" xmlns="" val="20003"/>
                    </a:ext>
                  </a:extLst>
                </a:gridCol>
                <a:gridCol w="302391">
                  <a:extLst>
                    <a:ext uri="{9D8B030D-6E8A-4147-A177-3AD203B41FA5}">
                      <a16:colId xmlns:a16="http://schemas.microsoft.com/office/drawing/2014/main" xmlns="" val="20004"/>
                    </a:ext>
                  </a:extLst>
                </a:gridCol>
                <a:gridCol w="292048">
                  <a:extLst>
                    <a:ext uri="{9D8B030D-6E8A-4147-A177-3AD203B41FA5}">
                      <a16:colId xmlns:a16="http://schemas.microsoft.com/office/drawing/2014/main" xmlns="" val="20005"/>
                    </a:ext>
                  </a:extLst>
                </a:gridCol>
                <a:gridCol w="312726">
                  <a:extLst>
                    <a:ext uri="{9D8B030D-6E8A-4147-A177-3AD203B41FA5}">
                      <a16:colId xmlns:a16="http://schemas.microsoft.com/office/drawing/2014/main" xmlns="" val="20006"/>
                    </a:ext>
                  </a:extLst>
                </a:gridCol>
                <a:gridCol w="302391">
                  <a:extLst>
                    <a:ext uri="{9D8B030D-6E8A-4147-A177-3AD203B41FA5}">
                      <a16:colId xmlns:a16="http://schemas.microsoft.com/office/drawing/2014/main" xmlns="" val="20007"/>
                    </a:ext>
                  </a:extLst>
                </a:gridCol>
                <a:gridCol w="302391">
                  <a:extLst>
                    <a:ext uri="{9D8B030D-6E8A-4147-A177-3AD203B41FA5}">
                      <a16:colId xmlns:a16="http://schemas.microsoft.com/office/drawing/2014/main" xmlns="" val="20008"/>
                    </a:ext>
                  </a:extLst>
                </a:gridCol>
                <a:gridCol w="302391">
                  <a:extLst>
                    <a:ext uri="{9D8B030D-6E8A-4147-A177-3AD203B41FA5}">
                      <a16:colId xmlns:a16="http://schemas.microsoft.com/office/drawing/2014/main" xmlns="" val="20009"/>
                    </a:ext>
                  </a:extLst>
                </a:gridCol>
                <a:gridCol w="302391">
                  <a:extLst>
                    <a:ext uri="{9D8B030D-6E8A-4147-A177-3AD203B41FA5}">
                      <a16:colId xmlns:a16="http://schemas.microsoft.com/office/drawing/2014/main" xmlns="" val="20010"/>
                    </a:ext>
                  </a:extLst>
                </a:gridCol>
                <a:gridCol w="302391">
                  <a:extLst>
                    <a:ext uri="{9D8B030D-6E8A-4147-A177-3AD203B41FA5}">
                      <a16:colId xmlns:a16="http://schemas.microsoft.com/office/drawing/2014/main" xmlns="" val="20011"/>
                    </a:ext>
                  </a:extLst>
                </a:gridCol>
                <a:gridCol w="302391">
                  <a:extLst>
                    <a:ext uri="{9D8B030D-6E8A-4147-A177-3AD203B41FA5}">
                      <a16:colId xmlns:a16="http://schemas.microsoft.com/office/drawing/2014/main" xmlns="" val="20012"/>
                    </a:ext>
                  </a:extLst>
                </a:gridCol>
                <a:gridCol w="302391">
                  <a:extLst>
                    <a:ext uri="{9D8B030D-6E8A-4147-A177-3AD203B41FA5}">
                      <a16:colId xmlns:a16="http://schemas.microsoft.com/office/drawing/2014/main" xmlns="" val="20013"/>
                    </a:ext>
                  </a:extLst>
                </a:gridCol>
                <a:gridCol w="302391">
                  <a:extLst>
                    <a:ext uri="{9D8B030D-6E8A-4147-A177-3AD203B41FA5}">
                      <a16:colId xmlns:a16="http://schemas.microsoft.com/office/drawing/2014/main" xmlns="" val="20014"/>
                    </a:ext>
                  </a:extLst>
                </a:gridCol>
                <a:gridCol w="302391">
                  <a:extLst>
                    <a:ext uri="{9D8B030D-6E8A-4147-A177-3AD203B41FA5}">
                      <a16:colId xmlns:a16="http://schemas.microsoft.com/office/drawing/2014/main" xmlns="" val="20015"/>
                    </a:ext>
                  </a:extLst>
                </a:gridCol>
                <a:gridCol w="302391">
                  <a:extLst>
                    <a:ext uri="{9D8B030D-6E8A-4147-A177-3AD203B41FA5}">
                      <a16:colId xmlns:a16="http://schemas.microsoft.com/office/drawing/2014/main" xmlns="" val="20016"/>
                    </a:ext>
                  </a:extLst>
                </a:gridCol>
                <a:gridCol w="302391">
                  <a:extLst>
                    <a:ext uri="{9D8B030D-6E8A-4147-A177-3AD203B41FA5}">
                      <a16:colId xmlns:a16="http://schemas.microsoft.com/office/drawing/2014/main" xmlns="" val="20017"/>
                    </a:ext>
                  </a:extLst>
                </a:gridCol>
                <a:gridCol w="302391">
                  <a:extLst>
                    <a:ext uri="{9D8B030D-6E8A-4147-A177-3AD203B41FA5}">
                      <a16:colId xmlns:a16="http://schemas.microsoft.com/office/drawing/2014/main" xmlns="" val="20018"/>
                    </a:ext>
                  </a:extLst>
                </a:gridCol>
                <a:gridCol w="302391">
                  <a:extLst>
                    <a:ext uri="{9D8B030D-6E8A-4147-A177-3AD203B41FA5}">
                      <a16:colId xmlns:a16="http://schemas.microsoft.com/office/drawing/2014/main" xmlns="" val="20019"/>
                    </a:ext>
                  </a:extLst>
                </a:gridCol>
                <a:gridCol w="302391">
                  <a:extLst>
                    <a:ext uri="{9D8B030D-6E8A-4147-A177-3AD203B41FA5}">
                      <a16:colId xmlns:a16="http://schemas.microsoft.com/office/drawing/2014/main" xmlns="" val="20020"/>
                    </a:ext>
                  </a:extLst>
                </a:gridCol>
                <a:gridCol w="302391">
                  <a:extLst>
                    <a:ext uri="{9D8B030D-6E8A-4147-A177-3AD203B41FA5}">
                      <a16:colId xmlns:a16="http://schemas.microsoft.com/office/drawing/2014/main" xmlns="" val="20021"/>
                    </a:ext>
                  </a:extLst>
                </a:gridCol>
              </a:tblGrid>
              <a:tr h="414046">
                <a:tc rowSpan="2">
                  <a:txBody>
                    <a:bodyPr/>
                    <a:lstStyle/>
                    <a:p>
                      <a:pPr algn="ctr">
                        <a:lnSpc>
                          <a:spcPct val="115000"/>
                        </a:lnSpc>
                        <a:spcAft>
                          <a:spcPts val="0"/>
                        </a:spcAft>
                      </a:pPr>
                      <a:r>
                        <a:rPr lang="tr-TR" sz="1400" b="1" dirty="0">
                          <a:solidFill>
                            <a:srgbClr val="FFFFFF"/>
                          </a:solidFill>
                          <a:latin typeface="Calibri"/>
                          <a:ea typeface="Calibri"/>
                          <a:cs typeface="Times New Roman"/>
                        </a:rPr>
                        <a:t>Sıra No</a:t>
                      </a:r>
                      <a:endParaRPr lang="tr-TR" sz="1400" dirty="0">
                        <a:latin typeface="Calibri"/>
                        <a:ea typeface="Calibri"/>
                        <a:cs typeface="Times New Roman"/>
                      </a:endParaRPr>
                    </a:p>
                  </a:txBody>
                  <a:tcPr marL="0" marR="0" marT="0" marB="0" anchor="ctr">
                    <a:solidFill>
                      <a:schemeClr val="accent1">
                        <a:lumMod val="50000"/>
                      </a:schemeClr>
                    </a:solidFill>
                  </a:tcPr>
                </a:tc>
                <a:tc rowSpan="2">
                  <a:txBody>
                    <a:bodyPr/>
                    <a:lstStyle/>
                    <a:p>
                      <a:pPr algn="l">
                        <a:lnSpc>
                          <a:spcPct val="115000"/>
                        </a:lnSpc>
                        <a:spcAft>
                          <a:spcPts val="0"/>
                        </a:spcAft>
                      </a:pPr>
                      <a:r>
                        <a:rPr lang="tr-TR" sz="1400" b="1" dirty="0">
                          <a:solidFill>
                            <a:srgbClr val="FFFFFF"/>
                          </a:solidFill>
                          <a:latin typeface="Calibri"/>
                          <a:ea typeface="Calibri"/>
                          <a:cs typeface="Times New Roman"/>
                        </a:rPr>
                        <a:t>Okul Adı</a:t>
                      </a:r>
                      <a:endParaRPr lang="tr-TR" sz="1400" dirty="0">
                        <a:latin typeface="Calibri"/>
                        <a:ea typeface="Calibri"/>
                        <a:cs typeface="Times New Roman"/>
                      </a:endParaRPr>
                    </a:p>
                  </a:txBody>
                  <a:tcPr marL="0" marR="0" marT="0" marB="0" anchor="ctr">
                    <a:solidFill>
                      <a:schemeClr val="accent1">
                        <a:lumMod val="50000"/>
                      </a:schemeClr>
                    </a:solidFill>
                  </a:tcPr>
                </a:tc>
                <a:tc gridSpan="4">
                  <a:txBody>
                    <a:bodyPr/>
                    <a:lstStyle/>
                    <a:p>
                      <a:pPr algn="ctr">
                        <a:lnSpc>
                          <a:spcPct val="115000"/>
                        </a:lnSpc>
                        <a:spcAft>
                          <a:spcPts val="0"/>
                        </a:spcAft>
                      </a:pPr>
                      <a:r>
                        <a:rPr lang="tr-TR" sz="1100" dirty="0">
                          <a:latin typeface="Calibri"/>
                          <a:ea typeface="Calibri"/>
                          <a:cs typeface="Times New Roman"/>
                        </a:rPr>
                        <a:t>ANASINIFI</a:t>
                      </a:r>
                    </a:p>
                  </a:txBody>
                  <a:tcPr marL="0" marR="0" marT="0" marB="0" anchor="ctr">
                    <a:solidFill>
                      <a:schemeClr val="accent1">
                        <a:lumMod val="50000"/>
                      </a:schemeClr>
                    </a:solidFill>
                  </a:tcPr>
                </a:tc>
                <a:tc hMerge="1">
                  <a:txBody>
                    <a:bodyPr/>
                    <a:lstStyle/>
                    <a:p>
                      <a:pPr algn="ctr">
                        <a:lnSpc>
                          <a:spcPct val="115000"/>
                        </a:lnSpc>
                        <a:spcAft>
                          <a:spcPts val="0"/>
                        </a:spcAft>
                      </a:pP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pPr algn="ctr">
                        <a:lnSpc>
                          <a:spcPct val="115000"/>
                        </a:lnSpc>
                        <a:spcAft>
                          <a:spcPts val="0"/>
                        </a:spcAft>
                      </a:pP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pPr algn="ctr">
                        <a:lnSpc>
                          <a:spcPct val="115000"/>
                        </a:lnSpc>
                        <a:spcAft>
                          <a:spcPts val="0"/>
                        </a:spcAft>
                      </a:pPr>
                      <a:endParaRPr lang="tr-TR" sz="1100" dirty="0">
                        <a:latin typeface="Calibri"/>
                        <a:ea typeface="Calibri"/>
                        <a:cs typeface="Times New Roman"/>
                      </a:endParaRPr>
                    </a:p>
                  </a:txBody>
                  <a:tcPr marL="0" marR="0" marT="0" marB="0" anchor="ctr">
                    <a:solidFill>
                      <a:schemeClr val="accent1">
                        <a:lumMod val="50000"/>
                      </a:schemeClr>
                    </a:solidFill>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5. 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6. 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7. 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8. 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TOPLAM</a:t>
                      </a:r>
                      <a:endParaRPr lang="tr-TR" sz="1100" dirty="0">
                        <a:latin typeface="Calibri"/>
                        <a:ea typeface="Calibri"/>
                        <a:cs typeface="Times New Roman"/>
                      </a:endParaRPr>
                    </a:p>
                  </a:txBody>
                  <a:tcPr marL="0" marR="0" marT="0" marB="0" anchor="ctr">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414046">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050" b="1" dirty="0">
                          <a:solidFill>
                            <a:schemeClr val="tx1"/>
                          </a:solidFill>
                          <a:latin typeface="Calibri"/>
                          <a:ea typeface="Calibri"/>
                          <a:cs typeface="Times New Roman"/>
                        </a:rPr>
                        <a:t>Ş</a:t>
                      </a: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Calibri"/>
                          <a:ea typeface="Calibri"/>
                          <a:cs typeface="Times New Roman"/>
                        </a:rPr>
                        <a:t>E</a:t>
                      </a: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Calibri"/>
                          <a:ea typeface="Calibri"/>
                          <a:cs typeface="Times New Roman"/>
                        </a:rPr>
                        <a:t>K</a:t>
                      </a:r>
                    </a:p>
                  </a:txBody>
                  <a:tcPr marL="0" marR="0" marT="0" marB="0" anchor="ctr">
                    <a:solidFill>
                      <a:schemeClr val="bg2"/>
                    </a:solidFill>
                  </a:tcPr>
                </a:tc>
                <a:tc>
                  <a:txBody>
                    <a:bodyPr/>
                    <a:lstStyle/>
                    <a:p>
                      <a:pPr algn="ctr"/>
                      <a:r>
                        <a:rPr lang="tr-TR" dirty="0">
                          <a:solidFill>
                            <a:schemeClr val="tx1"/>
                          </a:solidFill>
                        </a:rPr>
                        <a:t>T</a:t>
                      </a: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rgbClr val="92D050"/>
                    </a:solidFill>
                  </a:tcPr>
                </a:tc>
                <a:extLst>
                  <a:ext uri="{0D108BD9-81ED-4DB2-BD59-A6C34878D82A}">
                    <a16:rowId xmlns:a16="http://schemas.microsoft.com/office/drawing/2014/main" xmlns="" val="10001"/>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r>
                        <a:rPr lang="tr-TR" sz="1200" dirty="0">
                          <a:solidFill>
                            <a:schemeClr val="tx1"/>
                          </a:solidFill>
                          <a:latin typeface="Calibri"/>
                          <a:ea typeface="Calibri"/>
                          <a:cs typeface="Times New Roman"/>
                        </a:rPr>
                        <a:t>Esnaf Sanatkarları Ortaokulu</a:t>
                      </a: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33</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19</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52</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42</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45</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87</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41</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36</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77</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37</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31</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68</a:t>
                      </a:r>
                    </a:p>
                  </a:txBody>
                  <a:tcPr marL="7620" marR="7620" marT="7620" marB="0" anchor="ctr">
                    <a:solidFill>
                      <a:schemeClr val="accent2">
                        <a:lumMod val="75000"/>
                      </a:schemeClr>
                    </a:solidFill>
                  </a:tcPr>
                </a:tc>
                <a:tc>
                  <a:txBody>
                    <a:bodyPr/>
                    <a:lstStyle/>
                    <a:p>
                      <a:pPr algn="ctr" fontAlgn="t"/>
                      <a:r>
                        <a:rPr lang="tr-TR" sz="1000" b="0" i="0" u="none" strike="noStrike" dirty="0">
                          <a:solidFill>
                            <a:srgbClr val="C00000"/>
                          </a:solidFill>
                          <a:effectLst/>
                          <a:latin typeface="Arial" panose="020B0604020202020204" pitchFamily="34" charset="0"/>
                        </a:rPr>
                        <a:t>16</a:t>
                      </a:r>
                    </a:p>
                  </a:txBody>
                  <a:tcPr marL="7620" marR="7620" marT="7620" marB="0" anchor="ctr">
                    <a:solidFill>
                      <a:srgbClr val="92D050"/>
                    </a:solidFill>
                  </a:tcPr>
                </a:tc>
                <a:tc>
                  <a:txBody>
                    <a:bodyPr/>
                    <a:lstStyle/>
                    <a:p>
                      <a:pPr algn="ctr" fontAlgn="t"/>
                      <a:r>
                        <a:rPr lang="tr-TR" sz="1000" b="0" i="0" u="none" strike="noStrike" dirty="0">
                          <a:solidFill>
                            <a:srgbClr val="C00000"/>
                          </a:solidFill>
                          <a:effectLst/>
                          <a:latin typeface="Arial" panose="020B0604020202020204" pitchFamily="34" charset="0"/>
                        </a:rPr>
                        <a:t>153</a:t>
                      </a:r>
                    </a:p>
                  </a:txBody>
                  <a:tcPr marL="7620" marR="7620" marT="7620" marB="0" anchor="ctr">
                    <a:solidFill>
                      <a:srgbClr val="92D050"/>
                    </a:solidFill>
                  </a:tcPr>
                </a:tc>
                <a:tc>
                  <a:txBody>
                    <a:bodyPr/>
                    <a:lstStyle/>
                    <a:p>
                      <a:pPr algn="ctr" fontAlgn="t"/>
                      <a:r>
                        <a:rPr lang="tr-TR" sz="1000" b="0" i="0" u="none" strike="noStrike" dirty="0">
                          <a:solidFill>
                            <a:srgbClr val="C00000"/>
                          </a:solidFill>
                          <a:effectLst/>
                          <a:latin typeface="Arial" panose="020B0604020202020204" pitchFamily="34" charset="0"/>
                        </a:rPr>
                        <a:t>131</a:t>
                      </a:r>
                    </a:p>
                  </a:txBody>
                  <a:tcPr marL="7620" marR="7620" marT="7620" marB="0" anchor="ctr">
                    <a:solidFill>
                      <a:srgbClr val="92D050"/>
                    </a:solidFill>
                  </a:tcPr>
                </a:tc>
                <a:tc>
                  <a:txBody>
                    <a:bodyPr/>
                    <a:lstStyle/>
                    <a:p>
                      <a:pPr algn="ctr" fontAlgn="t"/>
                      <a:r>
                        <a:rPr lang="tr-TR" sz="1000" b="0" i="0" u="none" strike="noStrike" dirty="0">
                          <a:solidFill>
                            <a:srgbClr val="C00000"/>
                          </a:solidFill>
                          <a:effectLst/>
                          <a:latin typeface="Arial" panose="020B0604020202020204" pitchFamily="34" charset="0"/>
                        </a:rPr>
                        <a:t>284</a:t>
                      </a:r>
                    </a:p>
                  </a:txBody>
                  <a:tcPr marL="7620" marR="7620" marT="7620" marB="0" anchor="ctr">
                    <a:solidFill>
                      <a:srgbClr val="92D050"/>
                    </a:solidFill>
                  </a:tcPr>
                </a:tc>
                <a:extLst>
                  <a:ext uri="{0D108BD9-81ED-4DB2-BD59-A6C34878D82A}">
                    <a16:rowId xmlns:a16="http://schemas.microsoft.com/office/drawing/2014/main" xmlns="" val="10002"/>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10"/>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3"/>
                  </a:ext>
                </a:extLst>
              </a:tr>
              <a:tr h="432050">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4"/>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5"/>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fontAlgn="ctr"/>
                      <a:endParaRPr lang="tr-TR" sz="1800" b="0"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tr-TR" sz="1800" b="0"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tr-TR" sz="1800" b="0"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tr-TR" sz="18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6"/>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7"/>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8"/>
                  </a:ext>
                </a:extLst>
              </a:tr>
              <a:tr h="414046">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tr-TR" sz="14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54309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İçerik Yer Tutucusu"/>
          <p:cNvGraphicFramePr>
            <a:graphicFrameLocks noGrp="1"/>
          </p:cNvGraphicFramePr>
          <p:nvPr>
            <p:ph sz="quarter" idx="2"/>
            <p:extLst>
              <p:ext uri="{D42A27DB-BD31-4B8C-83A1-F6EECF244321}">
                <p14:modId xmlns:p14="http://schemas.microsoft.com/office/powerpoint/2010/main" val="4145334198"/>
              </p:ext>
            </p:extLst>
          </p:nvPr>
        </p:nvGraphicFramePr>
        <p:xfrm>
          <a:off x="1522411" y="836712"/>
          <a:ext cx="9144001" cy="5349761"/>
        </p:xfrm>
        <a:graphic>
          <a:graphicData uri="http://schemas.openxmlformats.org/drawingml/2006/table">
            <a:tbl>
              <a:tblPr firstRow="1" bandRow="1">
                <a:tableStyleId>{5C22544A-7EE6-4342-B048-85BDC9FD1C3A}</a:tableStyleId>
              </a:tblPr>
              <a:tblGrid>
                <a:gridCol w="583843">
                  <a:extLst>
                    <a:ext uri="{9D8B030D-6E8A-4147-A177-3AD203B41FA5}">
                      <a16:colId xmlns:a16="http://schemas.microsoft.com/office/drawing/2014/main" xmlns="" val="20000"/>
                    </a:ext>
                  </a:extLst>
                </a:gridCol>
                <a:gridCol w="3135750">
                  <a:extLst>
                    <a:ext uri="{9D8B030D-6E8A-4147-A177-3AD203B41FA5}">
                      <a16:colId xmlns:a16="http://schemas.microsoft.com/office/drawing/2014/main" xmlns="" val="20001"/>
                    </a:ext>
                  </a:extLst>
                </a:gridCol>
                <a:gridCol w="1029616">
                  <a:extLst>
                    <a:ext uri="{9D8B030D-6E8A-4147-A177-3AD203B41FA5}">
                      <a16:colId xmlns:a16="http://schemas.microsoft.com/office/drawing/2014/main" xmlns="" val="20002"/>
                    </a:ext>
                  </a:extLst>
                </a:gridCol>
                <a:gridCol w="779721">
                  <a:extLst>
                    <a:ext uri="{9D8B030D-6E8A-4147-A177-3AD203B41FA5}">
                      <a16:colId xmlns:a16="http://schemas.microsoft.com/office/drawing/2014/main" xmlns="" val="20003"/>
                    </a:ext>
                  </a:extLst>
                </a:gridCol>
                <a:gridCol w="921489">
                  <a:extLst>
                    <a:ext uri="{9D8B030D-6E8A-4147-A177-3AD203B41FA5}">
                      <a16:colId xmlns:a16="http://schemas.microsoft.com/office/drawing/2014/main" xmlns="" val="20004"/>
                    </a:ext>
                  </a:extLst>
                </a:gridCol>
                <a:gridCol w="1063257">
                  <a:extLst>
                    <a:ext uri="{9D8B030D-6E8A-4147-A177-3AD203B41FA5}">
                      <a16:colId xmlns:a16="http://schemas.microsoft.com/office/drawing/2014/main" xmlns="" val="20005"/>
                    </a:ext>
                  </a:extLst>
                </a:gridCol>
                <a:gridCol w="779721">
                  <a:extLst>
                    <a:ext uri="{9D8B030D-6E8A-4147-A177-3AD203B41FA5}">
                      <a16:colId xmlns:a16="http://schemas.microsoft.com/office/drawing/2014/main" xmlns="" val="20006"/>
                    </a:ext>
                  </a:extLst>
                </a:gridCol>
                <a:gridCol w="850604">
                  <a:extLst>
                    <a:ext uri="{9D8B030D-6E8A-4147-A177-3AD203B41FA5}">
                      <a16:colId xmlns:a16="http://schemas.microsoft.com/office/drawing/2014/main" xmlns="" val="20007"/>
                    </a:ext>
                  </a:extLst>
                </a:gridCol>
              </a:tblGrid>
              <a:tr h="1054603">
                <a:tc>
                  <a:txBody>
                    <a:bodyPr/>
                    <a:lstStyle/>
                    <a:p>
                      <a:pPr algn="ctr">
                        <a:lnSpc>
                          <a:spcPct val="115000"/>
                        </a:lnSpc>
                        <a:spcAft>
                          <a:spcPts val="0"/>
                        </a:spcAft>
                      </a:pPr>
                      <a:r>
                        <a:rPr lang="tr-TR" sz="1400" b="1" dirty="0">
                          <a:solidFill>
                            <a:srgbClr val="FFFFFF"/>
                          </a:solidFill>
                          <a:latin typeface="Calibri"/>
                          <a:ea typeface="Calibri"/>
                          <a:cs typeface="Times New Roman"/>
                        </a:rPr>
                        <a:t>Sıra No</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a:solidFill>
                            <a:srgbClr val="FFFFFF"/>
                          </a:solidFill>
                          <a:latin typeface="Calibri"/>
                          <a:ea typeface="Calibri"/>
                          <a:cs typeface="Times New Roman"/>
                        </a:rPr>
                        <a:t>Okul Adı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dirty="0">
                          <a:latin typeface="Calibri"/>
                          <a:ea typeface="Calibri"/>
                          <a:cs typeface="Times New Roman"/>
                        </a:rPr>
                        <a:t>Öğretmen </a:t>
                      </a: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a:solidFill>
                            <a:srgbClr val="FFFFFF"/>
                          </a:solidFill>
                          <a:latin typeface="Calibri"/>
                          <a:ea typeface="Calibri"/>
                          <a:cs typeface="Times New Roman"/>
                        </a:rPr>
                        <a:t>Derslik 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a:solidFill>
                            <a:srgbClr val="FFFFFF"/>
                          </a:solidFill>
                          <a:latin typeface="Calibri"/>
                          <a:ea typeface="Calibri"/>
                          <a:cs typeface="Times New Roman"/>
                        </a:rPr>
                        <a:t>Şube 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a:solidFill>
                            <a:srgbClr val="FFFFFF"/>
                          </a:solidFill>
                          <a:latin typeface="Calibri"/>
                          <a:ea typeface="Calibri"/>
                          <a:cs typeface="Times New Roman"/>
                        </a:rPr>
                        <a:t>Erkek Öğrenci</a:t>
                      </a:r>
                      <a:endParaRPr lang="tr-TR" sz="1400" dirty="0">
                        <a:latin typeface="Calibri"/>
                        <a:ea typeface="Calibri"/>
                        <a:cs typeface="Times New Roman"/>
                      </a:endParaRPr>
                    </a:p>
                    <a:p>
                      <a:pPr algn="ctr">
                        <a:lnSpc>
                          <a:spcPct val="115000"/>
                        </a:lnSpc>
                        <a:spcAft>
                          <a:spcPts val="0"/>
                        </a:spcAft>
                      </a:pP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a:solidFill>
                            <a:srgbClr val="FFFFFF"/>
                          </a:solidFill>
                          <a:latin typeface="Calibri"/>
                          <a:ea typeface="Calibri"/>
                          <a:cs typeface="Times New Roman"/>
                        </a:rPr>
                        <a:t>Kız Öğrenci</a:t>
                      </a:r>
                      <a:endParaRPr lang="tr-TR" sz="1400" dirty="0">
                        <a:latin typeface="Calibri"/>
                        <a:ea typeface="Calibri"/>
                        <a:cs typeface="Times New Roman"/>
                      </a:endParaRPr>
                    </a:p>
                    <a:p>
                      <a:pPr algn="ctr">
                        <a:lnSpc>
                          <a:spcPct val="115000"/>
                        </a:lnSpc>
                        <a:spcAft>
                          <a:spcPts val="0"/>
                        </a:spcAft>
                      </a:pP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a:solidFill>
                            <a:srgbClr val="FFFFFF"/>
                          </a:solidFill>
                          <a:latin typeface="Calibri"/>
                          <a:ea typeface="Calibri"/>
                          <a:cs typeface="Times New Roman"/>
                        </a:rPr>
                        <a:t>Toplam Öğrenci</a:t>
                      </a:r>
                      <a:endParaRPr lang="tr-TR" sz="1400" dirty="0">
                        <a:latin typeface="Calibri"/>
                        <a:ea typeface="Calibri"/>
                        <a:cs typeface="Times New Roman"/>
                      </a:endParaRPr>
                    </a:p>
                    <a:p>
                      <a:pPr algn="ctr">
                        <a:lnSpc>
                          <a:spcPct val="115000"/>
                        </a:lnSpc>
                        <a:spcAft>
                          <a:spcPts val="0"/>
                        </a:spcAft>
                      </a:pP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460246">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pPr>
                      <a:r>
                        <a:rPr lang="tr-TR" sz="1200" dirty="0">
                          <a:solidFill>
                            <a:schemeClr val="tx1"/>
                          </a:solidFill>
                          <a:latin typeface="Calibri"/>
                          <a:ea typeface="Calibri"/>
                          <a:cs typeface="Times New Roman"/>
                        </a:rPr>
                        <a:t>Esnaf Sanatkarları Ortaokulu</a:t>
                      </a:r>
                    </a:p>
                  </a:txBody>
                  <a:tcPr marL="68580" marR="68580" marT="0" marB="0" anchor="ctr">
                    <a:solidFill>
                      <a:schemeClr val="accent2">
                        <a:lumMod val="75000"/>
                      </a:schemeClr>
                    </a:solidFill>
                  </a:tcPr>
                </a:tc>
                <a:tc>
                  <a:txBody>
                    <a:bodyPr/>
                    <a:lstStyle/>
                    <a:p>
                      <a:pPr algn="ctr">
                        <a:lnSpc>
                          <a:spcPct val="115000"/>
                        </a:lnSpc>
                        <a:spcAft>
                          <a:spcPts val="0"/>
                        </a:spcAft>
                      </a:pPr>
                      <a:r>
                        <a:rPr lang="tr-TR" sz="1200" b="1" dirty="0">
                          <a:solidFill>
                            <a:schemeClr val="tx1"/>
                          </a:solidFill>
                          <a:latin typeface="Calibri" panose="020F0502020204030204" pitchFamily="34" charset="0"/>
                          <a:ea typeface="Calibri"/>
                          <a:cs typeface="Times New Roman" pitchFamily="18" charset="0"/>
                        </a:rPr>
                        <a:t>31</a:t>
                      </a:r>
                    </a:p>
                  </a:txBody>
                  <a:tcPr marL="68580" marR="68580" marT="0" marB="0" anchor="ctr">
                    <a:solidFill>
                      <a:schemeClr val="accent2">
                        <a:lumMod val="75000"/>
                      </a:schemeClr>
                    </a:solidFill>
                  </a:tcPr>
                </a:tc>
                <a:tc>
                  <a:txBody>
                    <a:bodyPr/>
                    <a:lstStyle/>
                    <a:p>
                      <a:pPr algn="ctr">
                        <a:lnSpc>
                          <a:spcPct val="115000"/>
                        </a:lnSpc>
                        <a:spcAft>
                          <a:spcPts val="0"/>
                        </a:spcAft>
                      </a:pPr>
                      <a:r>
                        <a:rPr lang="tr-TR" sz="1200" b="1" dirty="0">
                          <a:solidFill>
                            <a:schemeClr val="tx1"/>
                          </a:solidFill>
                          <a:latin typeface="Calibri" panose="020F0502020204030204" pitchFamily="34" charset="0"/>
                          <a:ea typeface="Calibri"/>
                          <a:cs typeface="Times New Roman" pitchFamily="18" charset="0"/>
                        </a:rPr>
                        <a:t>16</a:t>
                      </a:r>
                    </a:p>
                  </a:txBody>
                  <a:tcPr marL="68580" marR="68580" marT="0" marB="0" anchor="ctr">
                    <a:solidFill>
                      <a:schemeClr val="accent2">
                        <a:lumMod val="75000"/>
                      </a:schemeClr>
                    </a:solidFill>
                  </a:tcPr>
                </a:tc>
                <a:tc>
                  <a:txBody>
                    <a:bodyPr/>
                    <a:lstStyle/>
                    <a:p>
                      <a:pPr algn="ctr" rtl="0" fontAlgn="ctr"/>
                      <a:r>
                        <a:rPr lang="tr-TR" sz="1000" b="1" i="0" u="none" strike="noStrike" dirty="0">
                          <a:solidFill>
                            <a:srgbClr val="FFFFFF"/>
                          </a:solidFill>
                          <a:effectLst/>
                          <a:latin typeface="Times New Roman" panose="02020603050405020304" pitchFamily="18" charset="0"/>
                        </a:rPr>
                        <a:t>16</a:t>
                      </a:r>
                    </a:p>
                  </a:txBody>
                  <a:tcPr marL="7620" marR="7620" marT="7620" marB="0" anchor="ctr">
                    <a:solidFill>
                      <a:schemeClr val="accent2">
                        <a:lumMod val="75000"/>
                      </a:schemeClr>
                    </a:solidFill>
                  </a:tcPr>
                </a:tc>
                <a:tc>
                  <a:txBody>
                    <a:bodyPr/>
                    <a:lstStyle/>
                    <a:p>
                      <a:pPr algn="ctr" rtl="0" fontAlgn="t"/>
                      <a:r>
                        <a:rPr lang="tr-TR" sz="1100" b="1" i="0" u="none" strike="noStrike" dirty="0">
                          <a:solidFill>
                            <a:srgbClr val="FF0000"/>
                          </a:solidFill>
                          <a:effectLst/>
                          <a:latin typeface="ARIAL" panose="020B0604020202020204" pitchFamily="34" charset="0"/>
                        </a:rPr>
                        <a:t>153</a:t>
                      </a:r>
                    </a:p>
                  </a:txBody>
                  <a:tcPr marL="7620" marR="7620" marT="7620" marB="0" anchor="ctr">
                    <a:solidFill>
                      <a:schemeClr val="accent2">
                        <a:lumMod val="75000"/>
                      </a:schemeClr>
                    </a:solidFill>
                  </a:tcPr>
                </a:tc>
                <a:tc>
                  <a:txBody>
                    <a:bodyPr/>
                    <a:lstStyle/>
                    <a:p>
                      <a:pPr algn="ctr" rtl="0" fontAlgn="t"/>
                      <a:r>
                        <a:rPr lang="tr-TR" sz="1100" b="1" i="0" u="none" strike="noStrike" dirty="0">
                          <a:solidFill>
                            <a:srgbClr val="FF0000"/>
                          </a:solidFill>
                          <a:effectLst/>
                          <a:latin typeface="ARIAL" panose="020B0604020202020204" pitchFamily="34" charset="0"/>
                        </a:rPr>
                        <a:t>131</a:t>
                      </a:r>
                    </a:p>
                  </a:txBody>
                  <a:tcPr marL="7620" marR="7620" marT="7620" marB="0" anchor="ctr">
                    <a:solidFill>
                      <a:schemeClr val="accent2">
                        <a:lumMod val="75000"/>
                      </a:schemeClr>
                    </a:solidFill>
                  </a:tcPr>
                </a:tc>
                <a:tc>
                  <a:txBody>
                    <a:bodyPr/>
                    <a:lstStyle/>
                    <a:p>
                      <a:pPr algn="ctr" rtl="0" fontAlgn="t"/>
                      <a:r>
                        <a:rPr lang="tr-TR" sz="1100" b="1" i="0" u="none" strike="noStrike" dirty="0">
                          <a:solidFill>
                            <a:srgbClr val="FF0000"/>
                          </a:solidFill>
                          <a:effectLst/>
                          <a:latin typeface="ARIAL" panose="020B0604020202020204" pitchFamily="34" charset="0"/>
                        </a:rPr>
                        <a:t>284</a:t>
                      </a:r>
                    </a:p>
                  </a:txBody>
                  <a:tcPr marL="7620" marR="7620" marT="7620" marB="0" anchor="ctr">
                    <a:solidFill>
                      <a:schemeClr val="accent2">
                        <a:lumMod val="75000"/>
                      </a:schemeClr>
                    </a:solidFill>
                  </a:tcPr>
                </a:tc>
                <a:extLst>
                  <a:ext uri="{0D108BD9-81ED-4DB2-BD59-A6C34878D82A}">
                    <a16:rowId xmlns:a16="http://schemas.microsoft.com/office/drawing/2014/main" xmlns="" val="10001"/>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t"/>
                      <a:endParaRPr lang="tr-TR" sz="9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1" i="0" u="none" strike="noStrike" dirty="0">
                        <a:solidFill>
                          <a:srgbClr val="FF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1" i="0" u="none" strike="noStrike" dirty="0">
                        <a:solidFill>
                          <a:srgbClr val="FF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1" i="0" u="none" strike="noStrike">
                        <a:solidFill>
                          <a:srgbClr val="FF0000"/>
                        </a:solidFill>
                        <a:effectLst/>
                        <a:latin typeface="Tw Cen MT" panose="020B0602020104020603" pitchFamily="34" charset="0"/>
                      </a:endParaRPr>
                    </a:p>
                  </a:txBody>
                  <a:tcPr marL="7620" marR="7620" marT="7620" marB="0" anchor="ctr">
                    <a:solidFill>
                      <a:schemeClr val="accent2">
                        <a:lumMod val="75000"/>
                      </a:schemeClr>
                    </a:solidFill>
                  </a:tcPr>
                </a:tc>
                <a:extLst>
                  <a:ext uri="{0D108BD9-81ED-4DB2-BD59-A6C34878D82A}">
                    <a16:rowId xmlns:a16="http://schemas.microsoft.com/office/drawing/2014/main" xmlns="" val="10002"/>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a16="http://schemas.microsoft.com/office/drawing/2014/main" xmlns="" val="10003"/>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a16="http://schemas.microsoft.com/office/drawing/2014/main" xmlns="" val="10004"/>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a16="http://schemas.microsoft.com/office/drawing/2014/main" xmlns="" val="10005"/>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a16="http://schemas.microsoft.com/office/drawing/2014/main" xmlns="" val="10006"/>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a16="http://schemas.microsoft.com/office/drawing/2014/main" xmlns="" val="10007"/>
                  </a:ext>
                </a:extLst>
              </a:tr>
              <a:tr h="479364">
                <a:tc>
                  <a:txBody>
                    <a:bodyPr/>
                    <a:lstStyle/>
                    <a:p>
                      <a:pPr algn="ctr">
                        <a:lnSpc>
                          <a:spcPct val="115000"/>
                        </a:lnSpc>
                        <a:spcAft>
                          <a:spcPts val="0"/>
                        </a:spcAft>
                      </a:pPr>
                      <a:endParaRPr lang="tr-TR" sz="1200" b="1"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a16="http://schemas.microsoft.com/office/drawing/2014/main" xmlns="" val="10008"/>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a16="http://schemas.microsoft.com/office/drawing/2014/main" xmlns="" val="10009"/>
                  </a:ext>
                </a:extLst>
              </a:tr>
            </a:tbl>
          </a:graphicData>
        </a:graphic>
      </p:graphicFrame>
      <p:sp>
        <p:nvSpPr>
          <p:cNvPr id="3" name="1 Başlık"/>
          <p:cNvSpPr>
            <a:spLocks noGrp="1"/>
          </p:cNvSpPr>
          <p:nvPr>
            <p:ph type="title"/>
          </p:nvPr>
        </p:nvSpPr>
        <p:spPr>
          <a:xfrm>
            <a:off x="1845940" y="116632"/>
            <a:ext cx="8496944" cy="864096"/>
          </a:xfrm>
        </p:spPr>
        <p:txBody>
          <a:bodyPr>
            <a:normAutofit/>
          </a:bodyPr>
          <a:lstStyle/>
          <a:p>
            <a:pPr algn="ctr"/>
            <a:r>
              <a:rPr lang="tr-TR" sz="1800" b="1" dirty="0">
                <a:solidFill>
                  <a:schemeClr val="bg1"/>
                </a:solidFill>
              </a:rPr>
              <a:t>Esnaf sanatkarları </a:t>
            </a:r>
            <a:r>
              <a:rPr lang="tr-TR" sz="1800" b="1" dirty="0" err="1">
                <a:solidFill>
                  <a:schemeClr val="bg1"/>
                </a:solidFill>
              </a:rPr>
              <a:t>ortaOKULU</a:t>
            </a:r>
            <a:r>
              <a:rPr lang="tr-TR" sz="1800" b="1" dirty="0">
                <a:solidFill>
                  <a:schemeClr val="bg1"/>
                </a:solidFill>
              </a:rPr>
              <a:t> ÖĞRETMEN, DERSLİK, ŞUBE ÖĞRENCİ SAYILARI</a:t>
            </a:r>
            <a:br>
              <a:rPr lang="tr-TR" sz="1800" b="1" dirty="0">
                <a:solidFill>
                  <a:schemeClr val="bg1"/>
                </a:solidFill>
              </a:rPr>
            </a:br>
            <a:endParaRPr lang="tr-TR" sz="1800" b="1" dirty="0">
              <a:solidFill>
                <a:schemeClr val="bg1"/>
              </a:solidFill>
            </a:endParaRPr>
          </a:p>
        </p:txBody>
      </p:sp>
    </p:spTree>
    <p:extLst>
      <p:ext uri="{BB962C8B-B14F-4D97-AF65-F5344CB8AC3E}">
        <p14:creationId xmlns:p14="http://schemas.microsoft.com/office/powerpoint/2010/main" val="139712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1881" y="2967335"/>
            <a:ext cx="10625088" cy="923330"/>
          </a:xfrm>
          <a:prstGeom prst="rect">
            <a:avLst/>
          </a:prstGeom>
          <a:solidFill>
            <a:srgbClr val="C00000"/>
          </a:solidFill>
        </p:spPr>
        <p:txBody>
          <a:bodyPr wrap="none" lIns="91440" tIns="45720" rIns="91440" bIns="45720">
            <a:spAutoFit/>
          </a:bodyPr>
          <a:lstStyle/>
          <a:p>
            <a:pPr algn="ctr"/>
            <a:r>
              <a:rPr lang="tr-T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KAYNAŞTIRMA ÖĞRENCİ SAYILARI </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5096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sz="quarter" idx="2"/>
            <p:extLst>
              <p:ext uri="{D42A27DB-BD31-4B8C-83A1-F6EECF244321}">
                <p14:modId xmlns:p14="http://schemas.microsoft.com/office/powerpoint/2010/main" val="4278016511"/>
              </p:ext>
            </p:extLst>
          </p:nvPr>
        </p:nvGraphicFramePr>
        <p:xfrm>
          <a:off x="909834" y="1556792"/>
          <a:ext cx="9505058" cy="4572510"/>
        </p:xfrm>
        <a:graphic>
          <a:graphicData uri="http://schemas.openxmlformats.org/drawingml/2006/table">
            <a:tbl>
              <a:tblPr firstRow="1" bandRow="1">
                <a:tableStyleId>{5C22544A-7EE6-4342-B048-85BDC9FD1C3A}</a:tableStyleId>
              </a:tblPr>
              <a:tblGrid>
                <a:gridCol w="559288">
                  <a:extLst>
                    <a:ext uri="{9D8B030D-6E8A-4147-A177-3AD203B41FA5}">
                      <a16:colId xmlns:a16="http://schemas.microsoft.com/office/drawing/2014/main" xmlns="" val="20000"/>
                    </a:ext>
                  </a:extLst>
                </a:gridCol>
                <a:gridCol w="2033120">
                  <a:extLst>
                    <a:ext uri="{9D8B030D-6E8A-4147-A177-3AD203B41FA5}">
                      <a16:colId xmlns:a16="http://schemas.microsoft.com/office/drawing/2014/main" xmlns="" val="20001"/>
                    </a:ext>
                  </a:extLst>
                </a:gridCol>
                <a:gridCol w="456003">
                  <a:extLst>
                    <a:ext uri="{9D8B030D-6E8A-4147-A177-3AD203B41FA5}">
                      <a16:colId xmlns:a16="http://schemas.microsoft.com/office/drawing/2014/main" xmlns="" val="20002"/>
                    </a:ext>
                  </a:extLst>
                </a:gridCol>
                <a:gridCol w="339824">
                  <a:extLst>
                    <a:ext uri="{9D8B030D-6E8A-4147-A177-3AD203B41FA5}">
                      <a16:colId xmlns:a16="http://schemas.microsoft.com/office/drawing/2014/main" xmlns="" val="20003"/>
                    </a:ext>
                  </a:extLst>
                </a:gridCol>
                <a:gridCol w="339824">
                  <a:extLst>
                    <a:ext uri="{9D8B030D-6E8A-4147-A177-3AD203B41FA5}">
                      <a16:colId xmlns:a16="http://schemas.microsoft.com/office/drawing/2014/main" xmlns="" val="20004"/>
                    </a:ext>
                  </a:extLst>
                </a:gridCol>
                <a:gridCol w="328201">
                  <a:extLst>
                    <a:ext uri="{9D8B030D-6E8A-4147-A177-3AD203B41FA5}">
                      <a16:colId xmlns:a16="http://schemas.microsoft.com/office/drawing/2014/main" xmlns="" val="20005"/>
                    </a:ext>
                  </a:extLst>
                </a:gridCol>
                <a:gridCol w="351438">
                  <a:extLst>
                    <a:ext uri="{9D8B030D-6E8A-4147-A177-3AD203B41FA5}">
                      <a16:colId xmlns:a16="http://schemas.microsoft.com/office/drawing/2014/main" xmlns="" val="20006"/>
                    </a:ext>
                  </a:extLst>
                </a:gridCol>
                <a:gridCol w="339824">
                  <a:extLst>
                    <a:ext uri="{9D8B030D-6E8A-4147-A177-3AD203B41FA5}">
                      <a16:colId xmlns:a16="http://schemas.microsoft.com/office/drawing/2014/main" xmlns="" val="20007"/>
                    </a:ext>
                  </a:extLst>
                </a:gridCol>
                <a:gridCol w="339824">
                  <a:extLst>
                    <a:ext uri="{9D8B030D-6E8A-4147-A177-3AD203B41FA5}">
                      <a16:colId xmlns:a16="http://schemas.microsoft.com/office/drawing/2014/main" xmlns="" val="20008"/>
                    </a:ext>
                  </a:extLst>
                </a:gridCol>
                <a:gridCol w="339824">
                  <a:extLst>
                    <a:ext uri="{9D8B030D-6E8A-4147-A177-3AD203B41FA5}">
                      <a16:colId xmlns:a16="http://schemas.microsoft.com/office/drawing/2014/main" xmlns="" val="20009"/>
                    </a:ext>
                  </a:extLst>
                </a:gridCol>
                <a:gridCol w="339824">
                  <a:extLst>
                    <a:ext uri="{9D8B030D-6E8A-4147-A177-3AD203B41FA5}">
                      <a16:colId xmlns:a16="http://schemas.microsoft.com/office/drawing/2014/main" xmlns="" val="20010"/>
                    </a:ext>
                  </a:extLst>
                </a:gridCol>
                <a:gridCol w="339824">
                  <a:extLst>
                    <a:ext uri="{9D8B030D-6E8A-4147-A177-3AD203B41FA5}">
                      <a16:colId xmlns:a16="http://schemas.microsoft.com/office/drawing/2014/main" xmlns="" val="20011"/>
                    </a:ext>
                  </a:extLst>
                </a:gridCol>
                <a:gridCol w="339824">
                  <a:extLst>
                    <a:ext uri="{9D8B030D-6E8A-4147-A177-3AD203B41FA5}">
                      <a16:colId xmlns:a16="http://schemas.microsoft.com/office/drawing/2014/main" xmlns="" val="20012"/>
                    </a:ext>
                  </a:extLst>
                </a:gridCol>
                <a:gridCol w="339824">
                  <a:extLst>
                    <a:ext uri="{9D8B030D-6E8A-4147-A177-3AD203B41FA5}">
                      <a16:colId xmlns:a16="http://schemas.microsoft.com/office/drawing/2014/main" xmlns="" val="20013"/>
                    </a:ext>
                  </a:extLst>
                </a:gridCol>
                <a:gridCol w="339824">
                  <a:extLst>
                    <a:ext uri="{9D8B030D-6E8A-4147-A177-3AD203B41FA5}">
                      <a16:colId xmlns:a16="http://schemas.microsoft.com/office/drawing/2014/main" xmlns="" val="20014"/>
                    </a:ext>
                  </a:extLst>
                </a:gridCol>
                <a:gridCol w="339824">
                  <a:extLst>
                    <a:ext uri="{9D8B030D-6E8A-4147-A177-3AD203B41FA5}">
                      <a16:colId xmlns:a16="http://schemas.microsoft.com/office/drawing/2014/main" xmlns="" val="20015"/>
                    </a:ext>
                  </a:extLst>
                </a:gridCol>
                <a:gridCol w="339824">
                  <a:extLst>
                    <a:ext uri="{9D8B030D-6E8A-4147-A177-3AD203B41FA5}">
                      <a16:colId xmlns:a16="http://schemas.microsoft.com/office/drawing/2014/main" xmlns="" val="20016"/>
                    </a:ext>
                  </a:extLst>
                </a:gridCol>
                <a:gridCol w="339824">
                  <a:extLst>
                    <a:ext uri="{9D8B030D-6E8A-4147-A177-3AD203B41FA5}">
                      <a16:colId xmlns:a16="http://schemas.microsoft.com/office/drawing/2014/main" xmlns="" val="20017"/>
                    </a:ext>
                  </a:extLst>
                </a:gridCol>
                <a:gridCol w="339824">
                  <a:extLst>
                    <a:ext uri="{9D8B030D-6E8A-4147-A177-3AD203B41FA5}">
                      <a16:colId xmlns:a16="http://schemas.microsoft.com/office/drawing/2014/main" xmlns="" val="20018"/>
                    </a:ext>
                  </a:extLst>
                </a:gridCol>
                <a:gridCol w="339824">
                  <a:extLst>
                    <a:ext uri="{9D8B030D-6E8A-4147-A177-3AD203B41FA5}">
                      <a16:colId xmlns:a16="http://schemas.microsoft.com/office/drawing/2014/main" xmlns="" val="20019"/>
                    </a:ext>
                  </a:extLst>
                </a:gridCol>
                <a:gridCol w="339824">
                  <a:extLst>
                    <a:ext uri="{9D8B030D-6E8A-4147-A177-3AD203B41FA5}">
                      <a16:colId xmlns:a16="http://schemas.microsoft.com/office/drawing/2014/main" xmlns="" val="20020"/>
                    </a:ext>
                  </a:extLst>
                </a:gridCol>
                <a:gridCol w="339824">
                  <a:extLst>
                    <a:ext uri="{9D8B030D-6E8A-4147-A177-3AD203B41FA5}">
                      <a16:colId xmlns:a16="http://schemas.microsoft.com/office/drawing/2014/main" xmlns="" val="20021"/>
                    </a:ext>
                  </a:extLst>
                </a:gridCol>
              </a:tblGrid>
              <a:tr h="414046">
                <a:tc rowSpan="2">
                  <a:txBody>
                    <a:bodyPr/>
                    <a:lstStyle/>
                    <a:p>
                      <a:pPr algn="ctr">
                        <a:lnSpc>
                          <a:spcPct val="115000"/>
                        </a:lnSpc>
                        <a:spcAft>
                          <a:spcPts val="0"/>
                        </a:spcAft>
                      </a:pPr>
                      <a:r>
                        <a:rPr lang="tr-TR" sz="1400" b="1" dirty="0">
                          <a:solidFill>
                            <a:srgbClr val="FFFFFF"/>
                          </a:solidFill>
                          <a:latin typeface="Calibri"/>
                          <a:ea typeface="Calibri"/>
                          <a:cs typeface="Times New Roman"/>
                        </a:rPr>
                        <a:t>Sıra No</a:t>
                      </a:r>
                      <a:endParaRPr lang="tr-TR" sz="1400" dirty="0">
                        <a:latin typeface="Calibri"/>
                        <a:ea typeface="Calibri"/>
                        <a:cs typeface="Times New Roman"/>
                      </a:endParaRPr>
                    </a:p>
                  </a:txBody>
                  <a:tcPr marL="0" marR="0" marT="0" marB="0" anchor="ctr">
                    <a:solidFill>
                      <a:schemeClr val="accent1">
                        <a:lumMod val="50000"/>
                      </a:schemeClr>
                    </a:solidFill>
                  </a:tcPr>
                </a:tc>
                <a:tc rowSpan="2">
                  <a:txBody>
                    <a:bodyPr/>
                    <a:lstStyle/>
                    <a:p>
                      <a:pPr algn="l">
                        <a:lnSpc>
                          <a:spcPct val="115000"/>
                        </a:lnSpc>
                        <a:spcAft>
                          <a:spcPts val="0"/>
                        </a:spcAft>
                      </a:pPr>
                      <a:r>
                        <a:rPr lang="tr-TR" sz="1400" b="1" dirty="0">
                          <a:solidFill>
                            <a:srgbClr val="FFFFFF"/>
                          </a:solidFill>
                          <a:latin typeface="Calibri"/>
                          <a:ea typeface="Calibri"/>
                          <a:cs typeface="Times New Roman"/>
                        </a:rPr>
                        <a:t>Okul Adı</a:t>
                      </a:r>
                      <a:endParaRPr lang="tr-TR" sz="1400" dirty="0">
                        <a:latin typeface="Calibri"/>
                        <a:ea typeface="Calibri"/>
                        <a:cs typeface="Times New Roman"/>
                      </a:endParaRPr>
                    </a:p>
                  </a:txBody>
                  <a:tcPr marL="0" marR="0" marT="0" marB="0" anchor="ctr">
                    <a:solidFill>
                      <a:schemeClr val="accent1">
                        <a:lumMod val="50000"/>
                      </a:schemeClr>
                    </a:solidFill>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1/5. 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2/6. 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3/7. 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4/8. 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TOPLAM</a:t>
                      </a:r>
                      <a:endParaRPr lang="tr-TR" sz="1100" dirty="0">
                        <a:latin typeface="Calibri"/>
                        <a:ea typeface="Calibri"/>
                        <a:cs typeface="Times New Roman"/>
                      </a:endParaRPr>
                    </a:p>
                  </a:txBody>
                  <a:tcPr marL="0" marR="0" marT="0" marB="0" anchor="ctr">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414046">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rgbClr val="92D050"/>
                    </a:solidFill>
                  </a:tcPr>
                </a:tc>
                <a:extLst>
                  <a:ext uri="{0D108BD9-81ED-4DB2-BD59-A6C34878D82A}">
                    <a16:rowId xmlns:a16="http://schemas.microsoft.com/office/drawing/2014/main" xmlns="" val="10001"/>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r>
                        <a:rPr lang="tr-TR" sz="1200" dirty="0">
                          <a:solidFill>
                            <a:schemeClr val="tx1"/>
                          </a:solidFill>
                          <a:latin typeface="Calibri"/>
                          <a:ea typeface="Calibri"/>
                          <a:cs typeface="Times New Roman"/>
                        </a:rPr>
                        <a:t>Esnaf Sanatkarları Ortaokulu</a:t>
                      </a:r>
                    </a:p>
                  </a:txBody>
                  <a:tcPr marL="68580" marR="68580" marT="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3</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0</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1</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1</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0</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1</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4</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1</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5</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1</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0</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1</a:t>
                      </a:r>
                    </a:p>
                  </a:txBody>
                  <a:tcPr marL="7620" marR="7620" marT="7620" marB="0" anchor="ctr">
                    <a:solidFill>
                      <a:schemeClr val="accent2">
                        <a:lumMod val="75000"/>
                      </a:schemeClr>
                    </a:solidFill>
                  </a:tcPr>
                </a:tc>
                <a:tc>
                  <a:txBody>
                    <a:bodyPr/>
                    <a:lstStyle/>
                    <a:p>
                      <a:pPr algn="ctr" rtl="0" fontAlgn="ctr"/>
                      <a:r>
                        <a:rPr lang="tr-TR" sz="900" b="0" i="0" u="none" strike="noStrike" dirty="0">
                          <a:solidFill>
                            <a:srgbClr val="000000"/>
                          </a:solidFill>
                          <a:effectLst/>
                          <a:latin typeface="Tw Cen MT" panose="020B0602020104020603" pitchFamily="34" charset="0"/>
                        </a:rPr>
                        <a:t>1</a:t>
                      </a:r>
                    </a:p>
                  </a:txBody>
                  <a:tcPr marL="7620" marR="7620" marT="7620" marB="0" anchor="ctr">
                    <a:solidFill>
                      <a:schemeClr val="accent2">
                        <a:lumMod val="75000"/>
                      </a:schemeClr>
                    </a:solidFill>
                  </a:tcPr>
                </a:tc>
                <a:tc>
                  <a:txBody>
                    <a:bodyPr/>
                    <a:lstStyle/>
                    <a:p>
                      <a:pPr algn="ctr" fontAlgn="t"/>
                      <a:r>
                        <a:rPr lang="tr-TR" sz="1000" b="0" i="0" u="none" strike="noStrike" dirty="0">
                          <a:solidFill>
                            <a:srgbClr val="C00000"/>
                          </a:solidFill>
                          <a:effectLst/>
                          <a:latin typeface="Arial" panose="020B0604020202020204" pitchFamily="34" charset="0"/>
                        </a:rPr>
                        <a:t>9</a:t>
                      </a:r>
                    </a:p>
                  </a:txBody>
                  <a:tcPr marL="7620" marR="7620" marT="7620" marB="0" anchor="ctr">
                    <a:solidFill>
                      <a:srgbClr val="92D050"/>
                    </a:solidFill>
                  </a:tcPr>
                </a:tc>
                <a:tc>
                  <a:txBody>
                    <a:bodyPr/>
                    <a:lstStyle/>
                    <a:p>
                      <a:pPr algn="ctr" fontAlgn="t"/>
                      <a:r>
                        <a:rPr lang="tr-TR" sz="1000" b="0" i="0" u="none" strike="noStrike" dirty="0">
                          <a:solidFill>
                            <a:srgbClr val="C00000"/>
                          </a:solidFill>
                          <a:effectLst/>
                          <a:latin typeface="Arial" panose="020B0604020202020204" pitchFamily="34" charset="0"/>
                        </a:rPr>
                        <a:t>9</a:t>
                      </a:r>
                    </a:p>
                  </a:txBody>
                  <a:tcPr marL="7620" marR="7620" marT="7620" marB="0" anchor="ctr">
                    <a:solidFill>
                      <a:srgbClr val="92D050"/>
                    </a:solidFill>
                  </a:tcPr>
                </a:tc>
                <a:tc>
                  <a:txBody>
                    <a:bodyPr/>
                    <a:lstStyle/>
                    <a:p>
                      <a:pPr algn="ctr" fontAlgn="t"/>
                      <a:r>
                        <a:rPr lang="tr-TR" sz="1000" b="0" i="0" u="none" strike="noStrike" dirty="0">
                          <a:solidFill>
                            <a:srgbClr val="C00000"/>
                          </a:solidFill>
                          <a:effectLst/>
                          <a:latin typeface="Arial" panose="020B0604020202020204" pitchFamily="34" charset="0"/>
                        </a:rPr>
                        <a:t>2</a:t>
                      </a:r>
                    </a:p>
                  </a:txBody>
                  <a:tcPr marL="7620" marR="7620" marT="7620" marB="0" anchor="ctr">
                    <a:solidFill>
                      <a:srgbClr val="92D050"/>
                    </a:solidFill>
                  </a:tcPr>
                </a:tc>
                <a:tc>
                  <a:txBody>
                    <a:bodyPr/>
                    <a:lstStyle/>
                    <a:p>
                      <a:pPr algn="ctr" fontAlgn="t"/>
                      <a:r>
                        <a:rPr lang="tr-TR" sz="1000" b="0" i="0" u="none" strike="noStrike" dirty="0">
                          <a:solidFill>
                            <a:srgbClr val="C00000"/>
                          </a:solidFill>
                          <a:effectLst/>
                          <a:latin typeface="Arial" panose="020B0604020202020204" pitchFamily="34" charset="0"/>
                        </a:rPr>
                        <a:t>11</a:t>
                      </a:r>
                    </a:p>
                  </a:txBody>
                  <a:tcPr marL="7620" marR="7620" marT="7620" marB="0" anchor="ctr">
                    <a:solidFill>
                      <a:srgbClr val="92D050"/>
                    </a:solidFill>
                  </a:tcPr>
                </a:tc>
                <a:extLst>
                  <a:ext uri="{0D108BD9-81ED-4DB2-BD59-A6C34878D82A}">
                    <a16:rowId xmlns:a16="http://schemas.microsoft.com/office/drawing/2014/main" xmlns="" val="10002"/>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10"/>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3"/>
                  </a:ext>
                </a:extLst>
              </a:tr>
              <a:tr h="432050">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4"/>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5"/>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6"/>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7"/>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8"/>
                  </a:ext>
                </a:extLst>
              </a:tr>
              <a:tr h="414046">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tr-TR" sz="14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a16="http://schemas.microsoft.com/office/drawing/2014/main" xmlns="" val="10009"/>
                  </a:ext>
                </a:extLst>
              </a:tr>
            </a:tbl>
          </a:graphicData>
        </a:graphic>
      </p:graphicFrame>
      <p:sp>
        <p:nvSpPr>
          <p:cNvPr id="8" name="Dikdörtgen 7"/>
          <p:cNvSpPr/>
          <p:nvPr/>
        </p:nvSpPr>
        <p:spPr>
          <a:xfrm>
            <a:off x="117748" y="116632"/>
            <a:ext cx="11729019" cy="1077218"/>
          </a:xfrm>
          <a:prstGeom prst="rect">
            <a:avLst/>
          </a:prstGeom>
          <a:noFill/>
        </p:spPr>
        <p:txBody>
          <a:bodyPr wrap="square" lIns="91440" tIns="45720" rIns="91440" bIns="45720">
            <a:spAutoFit/>
          </a:bodyPr>
          <a:lstStyle/>
          <a:p>
            <a:pPr algn="ctr"/>
            <a:r>
              <a:rPr lang="tr-TR" sz="3200" b="1" cap="none" spc="0" dirty="0">
                <a:ln w="6600">
                  <a:solidFill>
                    <a:schemeClr val="accent2"/>
                  </a:solidFill>
                  <a:prstDash val="solid"/>
                </a:ln>
                <a:solidFill>
                  <a:srgbClr val="FFFFFF"/>
                </a:solidFill>
                <a:effectLst>
                  <a:outerShdw dist="38100" dir="2700000" algn="tl" rotWithShape="0">
                    <a:schemeClr val="accent2"/>
                  </a:outerShdw>
                </a:effectLst>
              </a:rPr>
              <a:t>İLKOKULLAR/ORTAOKULLAR </a:t>
            </a:r>
          </a:p>
          <a:p>
            <a:pPr algn="ctr"/>
            <a:r>
              <a:rPr lang="tr-TR" sz="3200" b="1" cap="none" spc="0" dirty="0">
                <a:ln w="6600">
                  <a:solidFill>
                    <a:schemeClr val="accent2"/>
                  </a:solidFill>
                  <a:prstDash val="solid"/>
                </a:ln>
                <a:solidFill>
                  <a:srgbClr val="FFFFFF"/>
                </a:solidFill>
                <a:effectLst>
                  <a:outerShdw dist="38100" dir="2700000" algn="tl" rotWithShape="0">
                    <a:schemeClr val="accent2"/>
                  </a:outerShdw>
                </a:effectLst>
              </a:rPr>
              <a:t>KAYNAŞTIRMA ÖĞRENCİ SAYILARI</a:t>
            </a:r>
          </a:p>
        </p:txBody>
      </p:sp>
    </p:spTree>
    <p:extLst>
      <p:ext uri="{BB962C8B-B14F-4D97-AF65-F5344CB8AC3E}">
        <p14:creationId xmlns:p14="http://schemas.microsoft.com/office/powerpoint/2010/main" val="13895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4495097" y="2967335"/>
            <a:ext cx="3198632" cy="1754326"/>
          </a:xfrm>
          <a:prstGeom prst="rect">
            <a:avLst/>
          </a:prstGeom>
          <a:noFill/>
        </p:spPr>
        <p:txBody>
          <a:bodyPr wrap="none" lIns="91440" tIns="45720" rIns="91440" bIns="45720">
            <a:spAutoFit/>
          </a:bodyPr>
          <a:lstStyle/>
          <a:p>
            <a:pPr algn="ctr"/>
            <a:r>
              <a:rPr lang="tr-TR" sz="5400" b="1" cap="none" spc="0" dirty="0">
                <a:ln w="22225">
                  <a:solidFill>
                    <a:schemeClr val="accent2"/>
                  </a:solidFill>
                  <a:prstDash val="solid"/>
                </a:ln>
                <a:solidFill>
                  <a:schemeClr val="accent2">
                    <a:lumMod val="40000"/>
                    <a:lumOff val="60000"/>
                  </a:schemeClr>
                </a:solidFill>
                <a:effectLst/>
              </a:rPr>
              <a:t>SINAVLAR</a:t>
            </a:r>
          </a:p>
          <a:p>
            <a:pPr algn="ctr"/>
            <a:endParaRPr lang="tr-T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8332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3924140769"/>
              </p:ext>
            </p:extLst>
          </p:nvPr>
        </p:nvGraphicFramePr>
        <p:xfrm>
          <a:off x="837826" y="764710"/>
          <a:ext cx="10081122" cy="6011559"/>
        </p:xfrm>
        <a:graphic>
          <a:graphicData uri="http://schemas.openxmlformats.org/drawingml/2006/table">
            <a:tbl>
              <a:tblPr>
                <a:tableStyleId>{5C22544A-7EE6-4342-B048-85BDC9FD1C3A}</a:tableStyleId>
              </a:tblPr>
              <a:tblGrid>
                <a:gridCol w="3104646">
                  <a:extLst>
                    <a:ext uri="{9D8B030D-6E8A-4147-A177-3AD203B41FA5}">
                      <a16:colId xmlns:a16="http://schemas.microsoft.com/office/drawing/2014/main" xmlns="" val="20000"/>
                    </a:ext>
                  </a:extLst>
                </a:gridCol>
                <a:gridCol w="791148">
                  <a:extLst>
                    <a:ext uri="{9D8B030D-6E8A-4147-A177-3AD203B41FA5}">
                      <a16:colId xmlns:a16="http://schemas.microsoft.com/office/drawing/2014/main" xmlns="" val="20001"/>
                    </a:ext>
                  </a:extLst>
                </a:gridCol>
                <a:gridCol w="791148">
                  <a:extLst>
                    <a:ext uri="{9D8B030D-6E8A-4147-A177-3AD203B41FA5}">
                      <a16:colId xmlns:a16="http://schemas.microsoft.com/office/drawing/2014/main" xmlns="" val="20002"/>
                    </a:ext>
                  </a:extLst>
                </a:gridCol>
                <a:gridCol w="791148">
                  <a:extLst>
                    <a:ext uri="{9D8B030D-6E8A-4147-A177-3AD203B41FA5}">
                      <a16:colId xmlns:a16="http://schemas.microsoft.com/office/drawing/2014/main" xmlns="" val="20003"/>
                    </a:ext>
                  </a:extLst>
                </a:gridCol>
                <a:gridCol w="863068">
                  <a:extLst>
                    <a:ext uri="{9D8B030D-6E8A-4147-A177-3AD203B41FA5}">
                      <a16:colId xmlns:a16="http://schemas.microsoft.com/office/drawing/2014/main" xmlns="" val="20004"/>
                    </a:ext>
                  </a:extLst>
                </a:gridCol>
                <a:gridCol w="791148">
                  <a:extLst>
                    <a:ext uri="{9D8B030D-6E8A-4147-A177-3AD203B41FA5}">
                      <a16:colId xmlns:a16="http://schemas.microsoft.com/office/drawing/2014/main" xmlns="" val="20005"/>
                    </a:ext>
                  </a:extLst>
                </a:gridCol>
                <a:gridCol w="791148">
                  <a:extLst>
                    <a:ext uri="{9D8B030D-6E8A-4147-A177-3AD203B41FA5}">
                      <a16:colId xmlns:a16="http://schemas.microsoft.com/office/drawing/2014/main" xmlns="" val="20006"/>
                    </a:ext>
                  </a:extLst>
                </a:gridCol>
                <a:gridCol w="599352">
                  <a:extLst>
                    <a:ext uri="{9D8B030D-6E8A-4147-A177-3AD203B41FA5}">
                      <a16:colId xmlns:a16="http://schemas.microsoft.com/office/drawing/2014/main" xmlns="" val="20007"/>
                    </a:ext>
                  </a:extLst>
                </a:gridCol>
                <a:gridCol w="779158">
                  <a:extLst>
                    <a:ext uri="{9D8B030D-6E8A-4147-A177-3AD203B41FA5}">
                      <a16:colId xmlns:a16="http://schemas.microsoft.com/office/drawing/2014/main" xmlns="" val="20008"/>
                    </a:ext>
                  </a:extLst>
                </a:gridCol>
                <a:gridCol w="779158">
                  <a:extLst>
                    <a:ext uri="{9D8B030D-6E8A-4147-A177-3AD203B41FA5}">
                      <a16:colId xmlns:a16="http://schemas.microsoft.com/office/drawing/2014/main" xmlns="" val="20009"/>
                    </a:ext>
                  </a:extLst>
                </a:gridCol>
              </a:tblGrid>
              <a:tr h="435158">
                <a:tc gridSpan="9">
                  <a:txBody>
                    <a:bodyPr/>
                    <a:lstStyle/>
                    <a:p>
                      <a:pPr algn="ctr" fontAlgn="ctr"/>
                      <a:r>
                        <a:rPr lang="tr-TR" sz="2800" u="none" strike="noStrike" dirty="0">
                          <a:solidFill>
                            <a:srgbClr val="FF0000"/>
                          </a:solidFill>
                          <a:effectLst/>
                        </a:rPr>
                        <a:t>             LGS OKUL SINAV PUAN ORTALAMALARI</a:t>
                      </a:r>
                      <a:endParaRPr lang="tr-TR" sz="2800" b="1" i="0" u="none" strike="noStrike" dirty="0">
                        <a:solidFill>
                          <a:srgbClr val="FF0000"/>
                        </a:solidFill>
                        <a:effectLst/>
                        <a:latin typeface="Calibri" panose="020F0502020204030204" pitchFamily="34" charset="0"/>
                      </a:endParaRPr>
                    </a:p>
                  </a:txBody>
                  <a:tcPr marL="3225" marR="3225" marT="3225" marB="0" anchor="ctr">
                    <a:solidFill>
                      <a:srgbClr val="53CB9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endParaRPr lang="tr-TR" sz="2800" b="1" i="0" u="none" strike="noStrike" dirty="0">
                        <a:solidFill>
                          <a:srgbClr val="FF0000"/>
                        </a:solidFill>
                        <a:effectLst/>
                        <a:latin typeface="Calibri" panose="020F0502020204030204" pitchFamily="34" charset="0"/>
                      </a:endParaRPr>
                    </a:p>
                  </a:txBody>
                  <a:tcPr marL="3225" marR="3225" marT="3225" marB="0" anchor="ctr">
                    <a:solidFill>
                      <a:srgbClr val="53CB9D"/>
                    </a:solidFill>
                  </a:tcPr>
                </a:tc>
                <a:extLst>
                  <a:ext uri="{0D108BD9-81ED-4DB2-BD59-A6C34878D82A}">
                    <a16:rowId xmlns:a16="http://schemas.microsoft.com/office/drawing/2014/main" xmlns="" val="10000"/>
                  </a:ext>
                </a:extLst>
              </a:tr>
              <a:tr h="161257">
                <a:tc>
                  <a:txBody>
                    <a:bodyPr/>
                    <a:lstStyle/>
                    <a:p>
                      <a:pPr algn="l" fontAlgn="ctr"/>
                      <a:r>
                        <a:rPr lang="tr-TR" sz="1000" b="1" u="none" strike="noStrike" dirty="0">
                          <a:solidFill>
                            <a:srgbClr val="FF0000"/>
                          </a:solidFill>
                          <a:effectLst/>
                        </a:rPr>
                        <a:t>OKULLAR</a:t>
                      </a:r>
                      <a:endParaRPr lang="tr-TR" sz="1000" b="1" i="0" u="none" strike="noStrike" dirty="0">
                        <a:solidFill>
                          <a:srgbClr val="FF0000"/>
                        </a:solidFill>
                        <a:effectLst/>
                        <a:latin typeface="Calibri" panose="020F0502020204030204" pitchFamily="34" charset="0"/>
                      </a:endParaRPr>
                    </a:p>
                  </a:txBody>
                  <a:tcPr marL="3225" marR="3225" marT="3225" marB="0" anchor="ctr"/>
                </a:tc>
                <a:tc>
                  <a:txBody>
                    <a:bodyPr/>
                    <a:lstStyle/>
                    <a:p>
                      <a:pPr algn="l" fontAlgn="ctr"/>
                      <a:r>
                        <a:rPr lang="tr-TR" sz="1000" b="1" u="none" strike="noStrike" dirty="0">
                          <a:solidFill>
                            <a:srgbClr val="FF0000"/>
                          </a:solidFill>
                          <a:effectLst/>
                        </a:rPr>
                        <a:t>2015</a:t>
                      </a:r>
                      <a:endParaRPr lang="tr-TR" sz="1000" b="1" i="0" u="none" strike="noStrike" dirty="0">
                        <a:solidFill>
                          <a:srgbClr val="FF0000"/>
                        </a:solidFill>
                        <a:effectLst/>
                        <a:latin typeface="Calibri" panose="020F0502020204030204" pitchFamily="34" charset="0"/>
                      </a:endParaRPr>
                    </a:p>
                  </a:txBody>
                  <a:tcPr marL="3225" marR="3225" marT="3225" marB="0" anchor="ctr">
                    <a:solidFill>
                      <a:srgbClr val="53CB9D"/>
                    </a:solidFill>
                  </a:tcPr>
                </a:tc>
                <a:tc>
                  <a:txBody>
                    <a:bodyPr/>
                    <a:lstStyle/>
                    <a:p>
                      <a:pPr algn="l" fontAlgn="ctr"/>
                      <a:r>
                        <a:rPr lang="tr-TR" sz="1000" b="1" u="none" strike="noStrike" dirty="0">
                          <a:solidFill>
                            <a:srgbClr val="FF0000"/>
                          </a:solidFill>
                          <a:effectLst/>
                        </a:rPr>
                        <a:t>2016</a:t>
                      </a:r>
                      <a:endParaRPr lang="tr-TR" sz="1000" b="1" i="0" u="none" strike="noStrike" dirty="0">
                        <a:solidFill>
                          <a:srgbClr val="FF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ctr"/>
                      <a:r>
                        <a:rPr lang="tr-TR" sz="1000" b="1" u="none" strike="noStrike" dirty="0">
                          <a:solidFill>
                            <a:srgbClr val="FF0000"/>
                          </a:solidFill>
                          <a:effectLst/>
                        </a:rPr>
                        <a:t>2017</a:t>
                      </a:r>
                      <a:endParaRPr lang="tr-TR" sz="1000" b="1" i="0" u="none" strike="noStrike" dirty="0">
                        <a:solidFill>
                          <a:srgbClr val="FF0000"/>
                        </a:solidFill>
                        <a:effectLst/>
                        <a:latin typeface="Calibri" panose="020F0502020204030204" pitchFamily="34" charset="0"/>
                      </a:endParaRPr>
                    </a:p>
                  </a:txBody>
                  <a:tcPr marL="3225" marR="3225" marT="3225" marB="0" anchor="ctr">
                    <a:solidFill>
                      <a:srgbClr val="53CB9D"/>
                    </a:solidFill>
                  </a:tcPr>
                </a:tc>
                <a:tc>
                  <a:txBody>
                    <a:bodyPr/>
                    <a:lstStyle/>
                    <a:p>
                      <a:pPr algn="l" fontAlgn="ctr"/>
                      <a:r>
                        <a:rPr lang="tr-TR" sz="1000" b="1" u="none" strike="noStrike" dirty="0">
                          <a:solidFill>
                            <a:srgbClr val="FF0000"/>
                          </a:solidFill>
                          <a:effectLst/>
                        </a:rPr>
                        <a:t>2018</a:t>
                      </a:r>
                      <a:endParaRPr lang="tr-TR" sz="1000" b="1" i="0" u="none" strike="noStrike" dirty="0">
                        <a:solidFill>
                          <a:srgbClr val="FF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ctr"/>
                      <a:r>
                        <a:rPr lang="tr-TR" sz="1000" b="1" u="none" strike="noStrike" dirty="0">
                          <a:solidFill>
                            <a:srgbClr val="FF0000"/>
                          </a:solidFill>
                          <a:effectLst/>
                        </a:rPr>
                        <a:t>2019</a:t>
                      </a:r>
                      <a:endParaRPr lang="tr-TR" sz="1000" b="1" i="0" u="none" strike="noStrike" dirty="0">
                        <a:solidFill>
                          <a:srgbClr val="FF0000"/>
                        </a:solidFill>
                        <a:effectLst/>
                        <a:latin typeface="Calibri" panose="020F0502020204030204" pitchFamily="34" charset="0"/>
                      </a:endParaRPr>
                    </a:p>
                  </a:txBody>
                  <a:tcPr marL="3225" marR="3225" marT="3225" marB="0" anchor="ctr">
                    <a:solidFill>
                      <a:srgbClr val="53CB9D"/>
                    </a:solidFill>
                  </a:tcPr>
                </a:tc>
                <a:tc>
                  <a:txBody>
                    <a:bodyPr/>
                    <a:lstStyle/>
                    <a:p>
                      <a:pPr algn="l" fontAlgn="ctr"/>
                      <a:r>
                        <a:rPr lang="tr-TR" sz="1000" b="1" u="none" strike="noStrike" dirty="0">
                          <a:solidFill>
                            <a:srgbClr val="FF0000"/>
                          </a:solidFill>
                          <a:effectLst/>
                        </a:rPr>
                        <a:t>2020</a:t>
                      </a:r>
                      <a:endParaRPr lang="tr-TR" sz="1000" b="1" i="0" u="none" strike="noStrike" dirty="0">
                        <a:solidFill>
                          <a:srgbClr val="FF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ctr"/>
                      <a:r>
                        <a:rPr lang="tr-TR" sz="1000" b="1" u="none" strike="noStrike" dirty="0">
                          <a:solidFill>
                            <a:srgbClr val="FF0000"/>
                          </a:solidFill>
                          <a:effectLst/>
                        </a:rPr>
                        <a:t>2021</a:t>
                      </a:r>
                      <a:endParaRPr lang="tr-TR" sz="1000" b="1" i="0" u="none" strike="noStrike" dirty="0">
                        <a:solidFill>
                          <a:srgbClr val="FF0000"/>
                        </a:solidFill>
                        <a:effectLst/>
                        <a:latin typeface="Calibri" panose="020F0502020204030204" pitchFamily="34" charset="0"/>
                      </a:endParaRPr>
                    </a:p>
                  </a:txBody>
                  <a:tcPr marL="3225" marR="3225" marT="3225" marB="0" anchor="ctr">
                    <a:solidFill>
                      <a:srgbClr val="53CB9D"/>
                    </a:solidFill>
                  </a:tcPr>
                </a:tc>
                <a:tc>
                  <a:txBody>
                    <a:bodyPr/>
                    <a:lstStyle/>
                    <a:p>
                      <a:pPr algn="l" fontAlgn="ctr"/>
                      <a:r>
                        <a:rPr lang="tr-TR" sz="1000" b="1" u="none" strike="noStrike" dirty="0">
                          <a:solidFill>
                            <a:srgbClr val="FF0000"/>
                          </a:solidFill>
                          <a:effectLst/>
                        </a:rPr>
                        <a:t>2022</a:t>
                      </a:r>
                      <a:endParaRPr lang="tr-TR" sz="1000" b="1" i="0" u="none" strike="noStrike" dirty="0">
                        <a:solidFill>
                          <a:srgbClr val="FF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ctr"/>
                      <a:r>
                        <a:rPr lang="tr-TR" sz="1000" b="1" i="0" u="none" strike="noStrike" dirty="0">
                          <a:solidFill>
                            <a:srgbClr val="FF0000"/>
                          </a:solidFill>
                          <a:effectLst/>
                          <a:latin typeface="Calibri" panose="020F0502020204030204" pitchFamily="34" charset="0"/>
                        </a:rPr>
                        <a:t>2023</a:t>
                      </a: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01"/>
                  </a:ext>
                </a:extLst>
              </a:tr>
              <a:tr h="161257">
                <a:tc>
                  <a:txBody>
                    <a:bodyPr/>
                    <a:lstStyle/>
                    <a:p>
                      <a:pPr algn="l" fontAlgn="ctr"/>
                      <a:r>
                        <a:rPr lang="tr-TR" sz="1000" u="none" strike="noStrike" dirty="0">
                          <a:effectLst/>
                        </a:rPr>
                        <a:t>Ali </a:t>
                      </a:r>
                      <a:r>
                        <a:rPr lang="tr-TR" sz="1000" u="none" strike="noStrike" dirty="0" err="1">
                          <a:effectLst/>
                        </a:rPr>
                        <a:t>Öztaylan</a:t>
                      </a:r>
                      <a:r>
                        <a:rPr lang="tr-TR" sz="1000" u="none" strike="noStrike" dirty="0">
                          <a:effectLst/>
                        </a:rPr>
                        <a:t> Anadolu İmam H.OO</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t"/>
                      <a:r>
                        <a:rPr lang="tr-TR" sz="1000" u="none" strike="noStrike" dirty="0">
                          <a:effectLst/>
                        </a:rPr>
                        <a:t>394,75</a:t>
                      </a:r>
                      <a:endParaRPr lang="tr-TR" sz="1000" b="1" i="0" u="none" strike="noStrike" dirty="0">
                        <a:solidFill>
                          <a:srgbClr val="000000"/>
                        </a:solidFill>
                        <a:effectLst/>
                        <a:latin typeface="Calibri" panose="020F0502020204030204" pitchFamily="34" charset="0"/>
                      </a:endParaRPr>
                    </a:p>
                  </a:txBody>
                  <a:tcPr marL="3225" marR="3225" marT="3225" marB="0">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solidFill>
                      <a:schemeClr val="accent2">
                        <a:lumMod val="60000"/>
                        <a:lumOff val="40000"/>
                      </a:schemeClr>
                    </a:solidFill>
                  </a:tcPr>
                </a:tc>
                <a:extLst>
                  <a:ext uri="{0D108BD9-81ED-4DB2-BD59-A6C34878D82A}">
                    <a16:rowId xmlns:a16="http://schemas.microsoft.com/office/drawing/2014/main" xmlns="" val="10002"/>
                  </a:ext>
                </a:extLst>
              </a:tr>
              <a:tr h="335538">
                <a:tc>
                  <a:txBody>
                    <a:bodyPr/>
                    <a:lstStyle/>
                    <a:p>
                      <a:pPr algn="l" fontAlgn="ctr"/>
                      <a:r>
                        <a:rPr lang="tr-TR" sz="1000" u="none" strike="noStrike" dirty="0">
                          <a:effectLst/>
                        </a:rPr>
                        <a:t>15 Temmuz Ramazan Konuş İ.H.O.O.</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b"/>
                      <a:r>
                        <a:rPr lang="tr-TR" sz="1000" u="none" strike="noStrike" dirty="0">
                          <a:effectLst/>
                        </a:rPr>
                        <a:t>310,94</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270,27</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272,36</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03"/>
                  </a:ext>
                </a:extLst>
              </a:tr>
              <a:tr h="161257">
                <a:tc>
                  <a:txBody>
                    <a:bodyPr/>
                    <a:lstStyle/>
                    <a:p>
                      <a:pPr algn="l" fontAlgn="ctr"/>
                      <a:r>
                        <a:rPr lang="tr-TR" sz="1000" u="none" strike="noStrike" dirty="0">
                          <a:effectLst/>
                        </a:rPr>
                        <a:t>Ahmet Obalı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335,60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303,00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339,80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227,10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293,50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299,90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extLst>
                  <a:ext uri="{0D108BD9-81ED-4DB2-BD59-A6C34878D82A}">
                    <a16:rowId xmlns:a16="http://schemas.microsoft.com/office/drawing/2014/main" xmlns="" val="10004"/>
                  </a:ext>
                </a:extLst>
              </a:tr>
              <a:tr h="306389">
                <a:tc>
                  <a:txBody>
                    <a:bodyPr/>
                    <a:lstStyle/>
                    <a:p>
                      <a:pPr algn="l" fontAlgn="ctr"/>
                      <a:r>
                        <a:rPr lang="tr-TR" sz="1000" u="none" strike="noStrike" dirty="0">
                          <a:effectLst/>
                        </a:rPr>
                        <a:t>Aksakal Umut Akkaya O.O.</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287,14</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291,71</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318,01</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224,40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359,88</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274,06</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290,43</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331,57</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05"/>
                  </a:ext>
                </a:extLst>
              </a:tr>
              <a:tr h="161257">
                <a:tc>
                  <a:txBody>
                    <a:bodyPr/>
                    <a:lstStyle/>
                    <a:p>
                      <a:pPr algn="l" fontAlgn="ctr"/>
                      <a:r>
                        <a:rPr lang="tr-TR" sz="1000" u="none" strike="noStrike" dirty="0">
                          <a:effectLst/>
                        </a:rPr>
                        <a:t>Atatürk Özel Eğitim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extLst>
                  <a:ext uri="{0D108BD9-81ED-4DB2-BD59-A6C34878D82A}">
                    <a16:rowId xmlns:a16="http://schemas.microsoft.com/office/drawing/2014/main" xmlns="" val="10006"/>
                  </a:ext>
                </a:extLst>
              </a:tr>
              <a:tr h="306389">
                <a:tc>
                  <a:txBody>
                    <a:bodyPr/>
                    <a:lstStyle/>
                    <a:p>
                      <a:pPr algn="l" fontAlgn="ctr"/>
                      <a:r>
                        <a:rPr lang="tr-TR" sz="1000" u="none" strike="noStrike" dirty="0">
                          <a:effectLst/>
                        </a:rPr>
                        <a:t>Bandırma İmam Hatip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bg1"/>
                    </a:solidFill>
                  </a:tcPr>
                </a:tc>
                <a:tc>
                  <a:txBody>
                    <a:bodyPr/>
                    <a:lstStyle/>
                    <a:p>
                      <a:pPr algn="l" fontAlgn="ctr"/>
                      <a:r>
                        <a:rPr lang="tr-TR" sz="1000" u="none" strike="noStrike" dirty="0">
                          <a:effectLst/>
                        </a:rPr>
                        <a:t>346,85</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ctr"/>
                      <a:r>
                        <a:rPr lang="tr-TR" sz="1000" u="none" strike="noStrike" dirty="0">
                          <a:effectLst/>
                        </a:rPr>
                        <a:t>387,59</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ctr"/>
                      <a:r>
                        <a:rPr lang="tr-TR" sz="1000" u="none" strike="noStrike" dirty="0">
                          <a:effectLst/>
                        </a:rPr>
                        <a:t>259,83</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ctr"/>
                      <a:r>
                        <a:rPr lang="tr-TR" sz="1000" u="none" strike="noStrike" dirty="0">
                          <a:effectLst/>
                        </a:rPr>
                        <a:t>334,52</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ctr"/>
                      <a:r>
                        <a:rPr lang="tr-TR" sz="1000" u="none" strike="noStrike" dirty="0">
                          <a:effectLst/>
                        </a:rPr>
                        <a:t>312,99</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293,44</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300,52</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07"/>
                  </a:ext>
                </a:extLst>
              </a:tr>
              <a:tr h="306389">
                <a:tc>
                  <a:txBody>
                    <a:bodyPr/>
                    <a:lstStyle/>
                    <a:p>
                      <a:pPr algn="l" fontAlgn="ctr"/>
                      <a:r>
                        <a:rPr lang="tr-TR" sz="1000" u="none" strike="noStrike" dirty="0">
                          <a:effectLst/>
                        </a:rPr>
                        <a:t>Bandırma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287,62</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282,56</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272,41</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254,99</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309,23</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287,66</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261,73</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295,75</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08"/>
                  </a:ext>
                </a:extLst>
              </a:tr>
              <a:tr h="306389">
                <a:tc>
                  <a:txBody>
                    <a:bodyPr/>
                    <a:lstStyle/>
                    <a:p>
                      <a:pPr algn="l" fontAlgn="ctr"/>
                      <a:r>
                        <a:rPr lang="tr-TR" sz="1000" u="none" strike="noStrike" dirty="0">
                          <a:effectLst/>
                        </a:rPr>
                        <a:t>Cemil Kaya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261,20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310,88</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367,46</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258,19</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325,05</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306,33</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261,44</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295,51</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09"/>
                  </a:ext>
                </a:extLst>
              </a:tr>
              <a:tr h="306389">
                <a:tc>
                  <a:txBody>
                    <a:bodyPr/>
                    <a:lstStyle/>
                    <a:p>
                      <a:pPr algn="l" fontAlgn="ctr"/>
                      <a:r>
                        <a:rPr lang="tr-TR" sz="1000" u="none" strike="noStrike" dirty="0" err="1">
                          <a:effectLst/>
                        </a:rPr>
                        <a:t>Edincik</a:t>
                      </a:r>
                      <a:r>
                        <a:rPr lang="tr-TR" sz="1000" u="none" strike="noStrike" dirty="0">
                          <a:effectLst/>
                        </a:rPr>
                        <a:t>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301,00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290,00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302,00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310,00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305,00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314,00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239,48</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240,91</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10"/>
                  </a:ext>
                </a:extLst>
              </a:tr>
              <a:tr h="306389">
                <a:tc>
                  <a:txBody>
                    <a:bodyPr/>
                    <a:lstStyle/>
                    <a:p>
                      <a:pPr algn="l" fontAlgn="ctr"/>
                      <a:r>
                        <a:rPr lang="tr-TR" sz="1000" u="none" strike="noStrike">
                          <a:effectLst/>
                        </a:rPr>
                        <a:t>Esnaf Sanatkarları Ortaokulu</a:t>
                      </a:r>
                      <a:endParaRPr lang="tr-TR" sz="1000" b="0" i="0" u="none" strike="noStrike">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285,00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293,00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290,00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a:effectLst/>
                        </a:rPr>
                        <a:t>282,00</a:t>
                      </a:r>
                      <a:endParaRPr lang="tr-TR" sz="1000" b="0" i="0" u="none" strike="noStrike">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297,00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265,00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246,12</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266,36</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b="1" i="0" u="none" strike="noStrike" dirty="0">
                          <a:solidFill>
                            <a:srgbClr val="000000"/>
                          </a:solidFill>
                          <a:effectLst/>
                          <a:latin typeface="Calibri" panose="020F0502020204030204" pitchFamily="34" charset="0"/>
                        </a:rPr>
                        <a:t>263,75</a:t>
                      </a: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11"/>
                  </a:ext>
                </a:extLst>
              </a:tr>
              <a:tr h="306389">
                <a:tc>
                  <a:txBody>
                    <a:bodyPr/>
                    <a:lstStyle/>
                    <a:p>
                      <a:pPr algn="l" fontAlgn="ctr"/>
                      <a:r>
                        <a:rPr lang="tr-TR" sz="1000" u="none" strike="noStrike" dirty="0">
                          <a:effectLst/>
                        </a:rPr>
                        <a:t>Eti Maden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309,16</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306,66</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359,49</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254,06</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324,14</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293,02</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272,89</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307,22</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12"/>
                  </a:ext>
                </a:extLst>
              </a:tr>
              <a:tr h="306389">
                <a:tc>
                  <a:txBody>
                    <a:bodyPr/>
                    <a:lstStyle/>
                    <a:p>
                      <a:pPr algn="l" fontAlgn="ctr"/>
                      <a:r>
                        <a:rPr lang="tr-TR" sz="1000" u="none" strike="noStrike" dirty="0">
                          <a:effectLst/>
                        </a:rPr>
                        <a:t>Fatih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302,00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305,00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309,00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262,00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255,00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247,00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275,66</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288,00</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13"/>
                  </a:ext>
                </a:extLst>
              </a:tr>
              <a:tr h="306389">
                <a:tc>
                  <a:txBody>
                    <a:bodyPr/>
                    <a:lstStyle/>
                    <a:p>
                      <a:pPr algn="l" fontAlgn="ctr"/>
                      <a:r>
                        <a:rPr lang="tr-TR" sz="1000" u="none" strike="noStrike" dirty="0">
                          <a:effectLst/>
                        </a:rPr>
                        <a:t>Kemal Pireci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407,08</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403,08</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420,74</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301,55</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353,32</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342,54</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310,47</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348,36</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14"/>
                  </a:ext>
                </a:extLst>
              </a:tr>
              <a:tr h="306389">
                <a:tc>
                  <a:txBody>
                    <a:bodyPr/>
                    <a:lstStyle/>
                    <a:p>
                      <a:pPr algn="l" fontAlgn="ctr"/>
                      <a:r>
                        <a:rPr lang="tr-TR" sz="1000" u="none" strike="noStrike" dirty="0">
                          <a:effectLst/>
                        </a:rPr>
                        <a:t>Korgeneral Enver Akoğlu O.O.</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235,10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230,50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240,45</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276,47</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333,45</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331,77</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298,50</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333,68</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15"/>
                  </a:ext>
                </a:extLst>
              </a:tr>
              <a:tr h="306389">
                <a:tc>
                  <a:txBody>
                    <a:bodyPr/>
                    <a:lstStyle/>
                    <a:p>
                      <a:pPr algn="l" fontAlgn="ctr"/>
                      <a:r>
                        <a:rPr lang="tr-TR" sz="1000" u="none" strike="noStrike" dirty="0">
                          <a:effectLst/>
                        </a:rPr>
                        <a:t>Şehit Bedir Karabıyık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247,50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a:effectLst/>
                        </a:rPr>
                        <a:t>253.45</a:t>
                      </a:r>
                      <a:endParaRPr lang="tr-TR" sz="1000" b="0" i="0" u="none" strike="noStrike">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268.58</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257.89</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314.89</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325.89</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231,33</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244,88</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16"/>
                  </a:ext>
                </a:extLst>
              </a:tr>
              <a:tr h="306389">
                <a:tc>
                  <a:txBody>
                    <a:bodyPr/>
                    <a:lstStyle/>
                    <a:p>
                      <a:pPr algn="l" fontAlgn="ctr"/>
                      <a:r>
                        <a:rPr lang="tr-TR" sz="1000" u="none" strike="noStrike" dirty="0">
                          <a:effectLst/>
                        </a:rPr>
                        <a:t>Şehit </a:t>
                      </a:r>
                      <a:r>
                        <a:rPr lang="tr-TR" sz="1000" u="none" strike="noStrike" dirty="0" err="1">
                          <a:effectLst/>
                        </a:rPr>
                        <a:t>Süleymanbey</a:t>
                      </a:r>
                      <a:r>
                        <a:rPr lang="tr-TR" sz="1000" u="none" strike="noStrike" dirty="0">
                          <a:effectLst/>
                        </a:rPr>
                        <a:t>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314,92</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314,86</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323,89</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270,44</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342,58</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342,73</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271,07</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319,74</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17"/>
                  </a:ext>
                </a:extLst>
              </a:tr>
              <a:tr h="306389">
                <a:tc>
                  <a:txBody>
                    <a:bodyPr/>
                    <a:lstStyle/>
                    <a:p>
                      <a:pPr algn="l" fontAlgn="ctr"/>
                      <a:r>
                        <a:rPr lang="tr-TR" sz="1000" u="none" strike="noStrike" dirty="0">
                          <a:effectLst/>
                        </a:rPr>
                        <a:t>Ticaret Borsası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365,50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369,65</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318,66</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a:effectLst/>
                        </a:rPr>
                        <a:t>267,65</a:t>
                      </a:r>
                      <a:endParaRPr lang="tr-TR" sz="1000" b="0" i="0" u="none" strike="noStrike">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298,60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a:effectLst/>
                        </a:rPr>
                        <a:t>295,28</a:t>
                      </a:r>
                      <a:endParaRPr lang="tr-TR" sz="1000" b="0" i="0" u="none" strike="noStrike">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255,30</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284,09</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18"/>
                  </a:ext>
                </a:extLst>
              </a:tr>
              <a:tr h="306389">
                <a:tc>
                  <a:txBody>
                    <a:bodyPr/>
                    <a:lstStyle/>
                    <a:p>
                      <a:pPr algn="l" fontAlgn="ctr"/>
                      <a:r>
                        <a:rPr lang="tr-TR" sz="1000" u="none" strike="noStrike" dirty="0">
                          <a:effectLst/>
                        </a:rPr>
                        <a:t>Ticaret Odası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272,00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315,00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302,00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196,00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270,00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243,00</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228,00</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261,46</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19"/>
                  </a:ext>
                </a:extLst>
              </a:tr>
              <a:tr h="306389">
                <a:tc>
                  <a:txBody>
                    <a:bodyPr/>
                    <a:lstStyle/>
                    <a:p>
                      <a:pPr algn="l" fontAlgn="ctr"/>
                      <a:r>
                        <a:rPr lang="tr-TR" sz="1000" u="none" strike="noStrike" dirty="0" err="1">
                          <a:effectLst/>
                        </a:rPr>
                        <a:t>Yamaegeli</a:t>
                      </a:r>
                      <a:r>
                        <a:rPr lang="tr-TR" sz="1000" u="none" strike="noStrike" dirty="0">
                          <a:effectLst/>
                        </a:rPr>
                        <a:t> Ortaokulu</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6">
                        <a:lumMod val="40000"/>
                        <a:lumOff val="60000"/>
                      </a:schemeClr>
                    </a:solidFill>
                  </a:tcPr>
                </a:tc>
                <a:tc>
                  <a:txBody>
                    <a:bodyPr/>
                    <a:lstStyle/>
                    <a:p>
                      <a:pPr algn="l" fontAlgn="b"/>
                      <a:r>
                        <a:rPr lang="tr-TR" sz="1000" u="none" strike="noStrike" dirty="0">
                          <a:effectLst/>
                        </a:rPr>
                        <a:t>315,55</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344,73</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361,63</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302,06</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b"/>
                      <a:r>
                        <a:rPr lang="tr-TR" sz="1000" u="none" strike="noStrike" dirty="0">
                          <a:effectLst/>
                        </a:rPr>
                        <a:t>330,19</a:t>
                      </a:r>
                      <a:endParaRPr lang="tr-TR" sz="1000" b="0"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b"/>
                      <a:r>
                        <a:rPr lang="tr-TR" sz="1000" u="none" strike="noStrike" dirty="0">
                          <a:effectLst/>
                        </a:rPr>
                        <a:t>291,41</a:t>
                      </a:r>
                      <a:endParaRPr lang="tr-TR" sz="1000" b="0"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r>
                        <a:rPr lang="tr-TR" sz="1000" u="none" strike="noStrike" dirty="0">
                          <a:effectLst/>
                        </a:rPr>
                        <a:t>258,22</a:t>
                      </a:r>
                      <a:endParaRPr lang="tr-TR" sz="1000" b="1" i="0" u="none" strike="noStrike" dirty="0">
                        <a:solidFill>
                          <a:srgbClr val="000000"/>
                        </a:solidFill>
                        <a:effectLst/>
                        <a:latin typeface="Calibri" panose="020F0502020204030204" pitchFamily="34" charset="0"/>
                      </a:endParaRPr>
                    </a:p>
                  </a:txBody>
                  <a:tcPr marL="3225" marR="3225" marT="3225" marB="0" anchor="ctr">
                    <a:solidFill>
                      <a:srgbClr val="53CB9D"/>
                    </a:solidFill>
                  </a:tcPr>
                </a:tc>
                <a:tc>
                  <a:txBody>
                    <a:bodyPr/>
                    <a:lstStyle/>
                    <a:p>
                      <a:pPr algn="l" fontAlgn="t"/>
                      <a:r>
                        <a:rPr lang="tr-TR" sz="1000" u="none" strike="noStrike" dirty="0">
                          <a:effectLst/>
                        </a:rPr>
                        <a:t>292,68</a:t>
                      </a:r>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tc>
                  <a:txBody>
                    <a:bodyPr/>
                    <a:lstStyle/>
                    <a:p>
                      <a:pPr algn="l" fontAlgn="t"/>
                      <a:endParaRPr lang="tr-TR" sz="1000" b="1" i="0" u="none" strike="noStrike" dirty="0">
                        <a:solidFill>
                          <a:srgbClr val="000000"/>
                        </a:solidFill>
                        <a:effectLst/>
                        <a:latin typeface="Calibri" panose="020F0502020204030204" pitchFamily="34" charset="0"/>
                      </a:endParaRPr>
                    </a:p>
                  </a:txBody>
                  <a:tcPr marL="3225" marR="3225" marT="3225" marB="0" anchor="ctr">
                    <a:solidFill>
                      <a:schemeClr val="accent2">
                        <a:lumMod val="60000"/>
                        <a:lumOff val="40000"/>
                      </a:schemeClr>
                    </a:solidFill>
                  </a:tcPr>
                </a:tc>
                <a:extLst>
                  <a:ext uri="{0D108BD9-81ED-4DB2-BD59-A6C34878D82A}">
                    <a16:rowId xmlns:a16="http://schemas.microsoft.com/office/drawing/2014/main" xmlns="" val="10020"/>
                  </a:ext>
                </a:extLst>
              </a:tr>
            </a:tbl>
          </a:graphicData>
        </a:graphic>
      </p:graphicFrame>
      <p:cxnSp>
        <p:nvCxnSpPr>
          <p:cNvPr id="3" name="Düz Ok Bağlayıcısı 2"/>
          <p:cNvCxnSpPr/>
          <p:nvPr/>
        </p:nvCxnSpPr>
        <p:spPr>
          <a:xfrm>
            <a:off x="10414892" y="764704"/>
            <a:ext cx="936104" cy="1584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94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2061964" y="0"/>
            <a:ext cx="8640960" cy="584775"/>
          </a:xfrm>
          <a:prstGeom prst="rect">
            <a:avLst/>
          </a:prstGeom>
          <a:noFill/>
        </p:spPr>
        <p:txBody>
          <a:bodyPr wrap="square" rtlCol="0">
            <a:spAutoFit/>
          </a:bodyPr>
          <a:lstStyle/>
          <a:p>
            <a:pPr algn="ctr"/>
            <a:r>
              <a:rPr lang="tr-TR" sz="3200" dirty="0"/>
              <a:t>LGS NET ORTALAMASI (3 YIL)</a:t>
            </a:r>
          </a:p>
        </p:txBody>
      </p:sp>
      <p:graphicFrame>
        <p:nvGraphicFramePr>
          <p:cNvPr id="2" name="Tablo 1"/>
          <p:cNvGraphicFramePr>
            <a:graphicFrameLocks noGrp="1"/>
          </p:cNvGraphicFramePr>
          <p:nvPr>
            <p:extLst>
              <p:ext uri="{D42A27DB-BD31-4B8C-83A1-F6EECF244321}">
                <p14:modId xmlns:p14="http://schemas.microsoft.com/office/powerpoint/2010/main" val="2315985541"/>
              </p:ext>
            </p:extLst>
          </p:nvPr>
        </p:nvGraphicFramePr>
        <p:xfrm>
          <a:off x="405780" y="476672"/>
          <a:ext cx="11593288" cy="6251459"/>
        </p:xfrm>
        <a:graphic>
          <a:graphicData uri="http://schemas.openxmlformats.org/drawingml/2006/table">
            <a:tbl>
              <a:tblPr/>
              <a:tblGrid>
                <a:gridCol w="2100690">
                  <a:extLst>
                    <a:ext uri="{9D8B030D-6E8A-4147-A177-3AD203B41FA5}">
                      <a16:colId xmlns:a16="http://schemas.microsoft.com/office/drawing/2014/main" xmlns="" val="20000"/>
                    </a:ext>
                  </a:extLst>
                </a:gridCol>
                <a:gridCol w="758142">
                  <a:extLst>
                    <a:ext uri="{9D8B030D-6E8A-4147-A177-3AD203B41FA5}">
                      <a16:colId xmlns:a16="http://schemas.microsoft.com/office/drawing/2014/main" xmlns="" val="20001"/>
                    </a:ext>
                  </a:extLst>
                </a:gridCol>
                <a:gridCol w="1405724">
                  <a:extLst>
                    <a:ext uri="{9D8B030D-6E8A-4147-A177-3AD203B41FA5}">
                      <a16:colId xmlns:a16="http://schemas.microsoft.com/office/drawing/2014/main" xmlns="" val="20002"/>
                    </a:ext>
                  </a:extLst>
                </a:gridCol>
                <a:gridCol w="1405724">
                  <a:extLst>
                    <a:ext uri="{9D8B030D-6E8A-4147-A177-3AD203B41FA5}">
                      <a16:colId xmlns:a16="http://schemas.microsoft.com/office/drawing/2014/main" xmlns="" val="20003"/>
                    </a:ext>
                  </a:extLst>
                </a:gridCol>
                <a:gridCol w="1974336">
                  <a:extLst>
                    <a:ext uri="{9D8B030D-6E8A-4147-A177-3AD203B41FA5}">
                      <a16:colId xmlns:a16="http://schemas.microsoft.com/office/drawing/2014/main" xmlns="" val="20004"/>
                    </a:ext>
                  </a:extLst>
                </a:gridCol>
                <a:gridCol w="1974336">
                  <a:extLst>
                    <a:ext uri="{9D8B030D-6E8A-4147-A177-3AD203B41FA5}">
                      <a16:colId xmlns:a16="http://schemas.microsoft.com/office/drawing/2014/main" xmlns="" val="20005"/>
                    </a:ext>
                  </a:extLst>
                </a:gridCol>
                <a:gridCol w="1974336">
                  <a:extLst>
                    <a:ext uri="{9D8B030D-6E8A-4147-A177-3AD203B41FA5}">
                      <a16:colId xmlns:a16="http://schemas.microsoft.com/office/drawing/2014/main" xmlns="" val="20006"/>
                    </a:ext>
                  </a:extLst>
                </a:gridCol>
              </a:tblGrid>
              <a:tr h="323945">
                <a:tc>
                  <a:txBody>
                    <a:bodyPr/>
                    <a:lstStyle/>
                    <a:p>
                      <a:pPr algn="ctr" rtl="0" fontAlgn="b"/>
                      <a:r>
                        <a:rPr lang="tr-TR" sz="1050" b="0" i="0" u="none" strike="noStrike" dirty="0">
                          <a:solidFill>
                            <a:srgbClr val="FF0000"/>
                          </a:solidFill>
                          <a:effectLst/>
                          <a:latin typeface="Tw Cen MT" panose="020B0602020104020603" pitchFamily="34" charset="0"/>
                        </a:rPr>
                        <a:t> </a:t>
                      </a:r>
                    </a:p>
                  </a:txBody>
                  <a:tcPr marL="3618" marR="3618" marT="3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E8"/>
                    </a:solidFill>
                  </a:tcPr>
                </a:tc>
                <a:tc>
                  <a:txBody>
                    <a:bodyPr/>
                    <a:lstStyle/>
                    <a:p>
                      <a:pPr algn="ctr" rtl="0" fontAlgn="b"/>
                      <a:r>
                        <a:rPr lang="tr-TR" sz="1050" b="0" i="0" u="none" strike="noStrike">
                          <a:solidFill>
                            <a:srgbClr val="FF0000"/>
                          </a:solidFill>
                          <a:effectLst/>
                          <a:latin typeface="Tw Cen MT" panose="020B0602020104020603" pitchFamily="34" charset="0"/>
                        </a:rPr>
                        <a:t>YIL</a:t>
                      </a:r>
                    </a:p>
                  </a:txBody>
                  <a:tcPr marL="3618" marR="3618" marT="3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E8"/>
                    </a:solidFill>
                  </a:tcPr>
                </a:tc>
                <a:tc>
                  <a:txBody>
                    <a:bodyPr/>
                    <a:lstStyle/>
                    <a:p>
                      <a:pPr algn="ctr" rtl="0" fontAlgn="b"/>
                      <a:r>
                        <a:rPr lang="tr-TR" sz="1050" b="0" i="0" u="none" strike="noStrike" dirty="0">
                          <a:solidFill>
                            <a:srgbClr val="FF0000"/>
                          </a:solidFill>
                          <a:effectLst/>
                          <a:latin typeface="Tw Cen MT" panose="020B0602020104020603" pitchFamily="34" charset="0"/>
                        </a:rPr>
                        <a:t> </a:t>
                      </a:r>
                    </a:p>
                  </a:txBody>
                  <a:tcPr marL="3618" marR="3618" marT="3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E8"/>
                    </a:solidFill>
                  </a:tcPr>
                </a:tc>
                <a:tc>
                  <a:txBody>
                    <a:bodyPr/>
                    <a:lstStyle/>
                    <a:p>
                      <a:pPr algn="ctr" rtl="0" fontAlgn="b"/>
                      <a:r>
                        <a:rPr lang="tr-TR" sz="1050" b="0" i="0" u="none" strike="noStrike" dirty="0">
                          <a:solidFill>
                            <a:srgbClr val="FF0000"/>
                          </a:solidFill>
                          <a:effectLst/>
                          <a:latin typeface="Tw Cen MT" panose="020B0602020104020603" pitchFamily="34" charset="0"/>
                        </a:rPr>
                        <a:t>TÜRKİYE</a:t>
                      </a:r>
                    </a:p>
                  </a:txBody>
                  <a:tcPr marL="3618" marR="3618" marT="3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E8"/>
                    </a:solidFill>
                  </a:tcPr>
                </a:tc>
                <a:tc>
                  <a:txBody>
                    <a:bodyPr/>
                    <a:lstStyle/>
                    <a:p>
                      <a:pPr algn="ctr" rtl="0" fontAlgn="b"/>
                      <a:r>
                        <a:rPr lang="tr-TR" sz="1050" b="0" i="0" u="none" strike="noStrike">
                          <a:solidFill>
                            <a:srgbClr val="FF0000"/>
                          </a:solidFill>
                          <a:effectLst/>
                          <a:latin typeface="Tw Cen MT" panose="020B0602020104020603" pitchFamily="34" charset="0"/>
                        </a:rPr>
                        <a:t>BALIKESİR</a:t>
                      </a:r>
                    </a:p>
                  </a:txBody>
                  <a:tcPr marL="3618" marR="3618" marT="3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E8"/>
                    </a:solidFill>
                  </a:tcPr>
                </a:tc>
                <a:tc>
                  <a:txBody>
                    <a:bodyPr/>
                    <a:lstStyle/>
                    <a:p>
                      <a:pPr algn="ctr" rtl="0" fontAlgn="b"/>
                      <a:r>
                        <a:rPr lang="tr-TR" sz="1050" b="0" i="0" u="none" strike="noStrike" dirty="0">
                          <a:solidFill>
                            <a:srgbClr val="FF0000"/>
                          </a:solidFill>
                          <a:effectLst/>
                          <a:latin typeface="Tw Cen MT" panose="020B0602020104020603" pitchFamily="34" charset="0"/>
                        </a:rPr>
                        <a:t>BANDIRMA</a:t>
                      </a:r>
                    </a:p>
                  </a:txBody>
                  <a:tcPr marL="3618" marR="3618" marT="3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E8"/>
                    </a:solidFill>
                  </a:tcPr>
                </a:tc>
                <a:tc>
                  <a:txBody>
                    <a:bodyPr/>
                    <a:lstStyle/>
                    <a:p>
                      <a:pPr algn="ctr" rtl="0" fontAlgn="b"/>
                      <a:r>
                        <a:rPr lang="tr-TR" sz="1050" b="0" i="0" u="none" strike="noStrike" dirty="0">
                          <a:solidFill>
                            <a:srgbClr val="FF0000"/>
                          </a:solidFill>
                          <a:effectLst/>
                          <a:latin typeface="Tw Cen MT" panose="020B0602020104020603" pitchFamily="34" charset="0"/>
                        </a:rPr>
                        <a:t>OKUL</a:t>
                      </a:r>
                    </a:p>
                  </a:txBody>
                  <a:tcPr marL="3618" marR="3618" marT="36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E8"/>
                    </a:solidFill>
                  </a:tcPr>
                </a:tc>
                <a:extLst>
                  <a:ext uri="{0D108BD9-81ED-4DB2-BD59-A6C34878D82A}">
                    <a16:rowId xmlns:a16="http://schemas.microsoft.com/office/drawing/2014/main" xmlns="" val="10000"/>
                  </a:ext>
                </a:extLst>
              </a:tr>
              <a:tr h="144912">
                <a:tc rowSpan="3">
                  <a:txBody>
                    <a:bodyPr/>
                    <a:lstStyle/>
                    <a:p>
                      <a:pPr algn="ctr" rtl="0" fontAlgn="ctr"/>
                      <a:r>
                        <a:rPr lang="tr-TR" sz="1050" b="0" i="0" u="none" strike="noStrike" dirty="0">
                          <a:solidFill>
                            <a:srgbClr val="000000"/>
                          </a:solidFill>
                          <a:effectLst/>
                          <a:latin typeface="Tw Cen MT" panose="020B0602020104020603" pitchFamily="34" charset="0"/>
                        </a:rPr>
                        <a:t>SINAVA KATILAN ÖĞRENCİ SAYISI</a:t>
                      </a:r>
                    </a:p>
                  </a:txBody>
                  <a:tcPr marL="3618" marR="3618" marT="3618"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00" b="0" i="0" u="none" strike="noStrike" dirty="0">
                          <a:solidFill>
                            <a:srgbClr val="000000"/>
                          </a:solidFill>
                          <a:effectLst/>
                          <a:latin typeface="Tw Cen MT" panose="020B0602020104020603" pitchFamily="34" charset="0"/>
                        </a:rPr>
                        <a:t>2020</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00" b="0" i="0" u="none" strike="noStrike" dirty="0">
                          <a:solidFill>
                            <a:srgbClr val="000000"/>
                          </a:solidFill>
                          <a:effectLst/>
                          <a:latin typeface="Tw Cen MT" panose="020B0602020104020603" pitchFamily="34" charset="0"/>
                        </a:rPr>
                        <a:t> </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00" b="0" i="0" u="none" strike="noStrike" dirty="0">
                          <a:solidFill>
                            <a:srgbClr val="000000"/>
                          </a:solidFill>
                          <a:effectLst/>
                          <a:latin typeface="Tw Cen MT" panose="020B0602020104020603" pitchFamily="34" charset="0"/>
                        </a:rPr>
                        <a:t>1.472.088</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00" b="0" i="0" u="none" strike="noStrike">
                          <a:solidFill>
                            <a:srgbClr val="000000"/>
                          </a:solidFill>
                          <a:effectLst/>
                          <a:latin typeface="Tw Cen MT" panose="020B0602020104020603" pitchFamily="34" charset="0"/>
                        </a:rPr>
                        <a:t>17.281</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00" b="0" i="0" u="none" strike="noStrike">
                          <a:solidFill>
                            <a:srgbClr val="000000"/>
                          </a:solidFill>
                          <a:effectLst/>
                          <a:latin typeface="Tw Cen MT" panose="020B0602020104020603" pitchFamily="34" charset="0"/>
                        </a:rPr>
                        <a:t>2192</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00" b="0" i="0" u="none" strike="noStrike" dirty="0">
                          <a:solidFill>
                            <a:srgbClr val="000000"/>
                          </a:solidFill>
                          <a:effectLst/>
                          <a:latin typeface="Tw Cen MT" panose="020B0602020104020603" pitchFamily="34" charset="0"/>
                        </a:rPr>
                        <a:t>103</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r h="151989">
                <a:tc vMerge="1">
                  <a:txBody>
                    <a:bodyPr/>
                    <a:lstStyle/>
                    <a:p>
                      <a:endParaRPr lang="tr-TR"/>
                    </a:p>
                  </a:txBody>
                  <a:tcPr/>
                </a:tc>
                <a:tc>
                  <a:txBody>
                    <a:bodyPr/>
                    <a:lstStyle/>
                    <a:p>
                      <a:pPr algn="ctr" rtl="0" fontAlgn="ctr"/>
                      <a:r>
                        <a:rPr lang="tr-TR" sz="1050" b="0" i="0" u="none" strike="noStrike">
                          <a:solidFill>
                            <a:srgbClr val="000000"/>
                          </a:solidFill>
                          <a:effectLst/>
                          <a:latin typeface="Tw Cen MT" panose="020B0602020104020603" pitchFamily="34" charset="0"/>
                        </a:rPr>
                        <a:t>2021</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 </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1.038.492</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11.771</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1526</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67</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xmlns="" val="10002"/>
                  </a:ext>
                </a:extLst>
              </a:tr>
              <a:tr h="151989">
                <a:tc vMerge="1">
                  <a:txBody>
                    <a:bodyPr/>
                    <a:lstStyle/>
                    <a:p>
                      <a:endParaRPr lang="tr-TR"/>
                    </a:p>
                  </a:txBody>
                  <a:tcPr/>
                </a:tc>
                <a:tc>
                  <a:txBody>
                    <a:bodyPr/>
                    <a:lstStyle/>
                    <a:p>
                      <a:pPr algn="ctr" rtl="0" fontAlgn="ctr"/>
                      <a:r>
                        <a:rPr lang="tr-TR" sz="1050" b="0" i="0" u="none" strike="noStrike" dirty="0">
                          <a:solidFill>
                            <a:srgbClr val="000000"/>
                          </a:solidFill>
                          <a:effectLst/>
                          <a:latin typeface="Tw Cen MT" panose="020B0602020104020603" pitchFamily="34" charset="0"/>
                        </a:rPr>
                        <a:t>2022</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 </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1.031.799</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11.574</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1474</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53</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3"/>
                  </a:ext>
                </a:extLst>
              </a:tr>
              <a:tr h="151989">
                <a:tc rowSpan="3">
                  <a:txBody>
                    <a:bodyPr/>
                    <a:lstStyle/>
                    <a:p>
                      <a:pPr algn="ctr" rtl="0" fontAlgn="ctr"/>
                      <a:r>
                        <a:rPr lang="tr-TR" sz="1050" b="0" i="0" u="none" strike="noStrike" dirty="0">
                          <a:solidFill>
                            <a:srgbClr val="000000"/>
                          </a:solidFill>
                          <a:effectLst/>
                          <a:latin typeface="Tw Cen MT" panose="020B0602020104020603" pitchFamily="34" charset="0"/>
                        </a:rPr>
                        <a:t>SINAVA KATILAN ÖĞRENCİ ORANI</a:t>
                      </a:r>
                    </a:p>
                  </a:txBody>
                  <a:tcPr marL="3618" marR="3618" marT="3618"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2020</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 </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88,08</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91,31</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92,99</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00" b="0" i="0" u="none" strike="noStrike" dirty="0">
                          <a:solidFill>
                            <a:srgbClr val="000000"/>
                          </a:solidFill>
                          <a:effectLst/>
                          <a:latin typeface="Tw Cen MT" panose="020B0602020104020603" pitchFamily="34" charset="0"/>
                        </a:rPr>
                        <a:t>96,26</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xmlns="" val="10004"/>
                  </a:ext>
                </a:extLst>
              </a:tr>
              <a:tr h="151989">
                <a:tc vMerge="1">
                  <a:txBody>
                    <a:bodyPr/>
                    <a:lstStyle/>
                    <a:p>
                      <a:endParaRPr lang="tr-TR"/>
                    </a:p>
                  </a:txBody>
                  <a:tcPr/>
                </a:tc>
                <a:tc>
                  <a:txBody>
                    <a:bodyPr/>
                    <a:lstStyle/>
                    <a:p>
                      <a:pPr algn="ctr" rtl="0" fontAlgn="ctr"/>
                      <a:r>
                        <a:rPr lang="tr-TR" sz="1050" b="0" i="0" u="none" strike="noStrike">
                          <a:solidFill>
                            <a:srgbClr val="000000"/>
                          </a:solidFill>
                          <a:effectLst/>
                          <a:latin typeface="Tw Cen MT" panose="020B0602020104020603" pitchFamily="34" charset="0"/>
                        </a:rPr>
                        <a:t>2021</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 </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83,49</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88,14</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89,65</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89,33</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xmlns="" val="10005"/>
                  </a:ext>
                </a:extLst>
              </a:tr>
              <a:tr h="151989">
                <a:tc vMerge="1">
                  <a:txBody>
                    <a:bodyPr/>
                    <a:lstStyle/>
                    <a:p>
                      <a:endParaRPr lang="tr-TR"/>
                    </a:p>
                  </a:txBody>
                  <a:tcPr/>
                </a:tc>
                <a:tc>
                  <a:txBody>
                    <a:bodyPr/>
                    <a:lstStyle/>
                    <a:p>
                      <a:pPr algn="ctr" rtl="0" fontAlgn="ctr"/>
                      <a:r>
                        <a:rPr lang="tr-TR" sz="1050" b="0" i="0" u="none" strike="noStrike">
                          <a:solidFill>
                            <a:srgbClr val="000000"/>
                          </a:solidFill>
                          <a:effectLst/>
                          <a:latin typeface="Tw Cen MT" panose="020B0602020104020603" pitchFamily="34" charset="0"/>
                        </a:rPr>
                        <a:t>2022</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 </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83</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88</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87,37</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85,48</a:t>
                      </a:r>
                    </a:p>
                  </a:txBody>
                  <a:tcPr marL="3618" marR="3618" marT="3618"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6"/>
                  </a:ext>
                </a:extLst>
              </a:tr>
              <a:tr h="151989">
                <a:tc rowSpan="3">
                  <a:txBody>
                    <a:bodyPr/>
                    <a:lstStyle/>
                    <a:p>
                      <a:pPr algn="ctr" rtl="0" fontAlgn="ctr"/>
                      <a:r>
                        <a:rPr lang="tr-TR" sz="1050" b="0" i="0" u="none" strike="noStrike">
                          <a:solidFill>
                            <a:srgbClr val="000000"/>
                          </a:solidFill>
                          <a:effectLst/>
                          <a:latin typeface="Tw Cen MT" panose="020B0602020104020603" pitchFamily="34" charset="0"/>
                        </a:rPr>
                        <a:t>PUAN ORTALAMASI</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2020</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 </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286,35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296,46</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309,46</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265,04</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7"/>
                  </a:ext>
                </a:extLst>
              </a:tr>
              <a:tr h="151989">
                <a:tc vMerge="1">
                  <a:txBody>
                    <a:bodyPr/>
                    <a:lstStyle/>
                    <a:p>
                      <a:endParaRPr lang="tr-TR"/>
                    </a:p>
                  </a:txBody>
                  <a:tcPr/>
                </a:tc>
                <a:tc>
                  <a:txBody>
                    <a:bodyPr/>
                    <a:lstStyle/>
                    <a:p>
                      <a:pPr algn="ctr" rtl="0" fontAlgn="ctr"/>
                      <a:r>
                        <a:rPr lang="tr-TR" sz="1050" b="0" i="0" u="none" strike="noStrike">
                          <a:solidFill>
                            <a:srgbClr val="000000"/>
                          </a:solidFill>
                          <a:effectLst/>
                          <a:latin typeface="Tw Cen MT" panose="020B0602020104020603" pitchFamily="34" charset="0"/>
                        </a:rPr>
                        <a:t>2021</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 </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268,35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278,39</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288,14</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246,12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8"/>
                  </a:ext>
                </a:extLst>
              </a:tr>
              <a:tr h="151989">
                <a:tc vMerge="1">
                  <a:txBody>
                    <a:bodyPr/>
                    <a:lstStyle/>
                    <a:p>
                      <a:endParaRPr lang="tr-TR"/>
                    </a:p>
                  </a:txBody>
                  <a:tcPr/>
                </a:tc>
                <a:tc>
                  <a:txBody>
                    <a:bodyPr/>
                    <a:lstStyle/>
                    <a:p>
                      <a:pPr algn="ctr" rtl="0" fontAlgn="ctr"/>
                      <a:r>
                        <a:rPr lang="tr-TR" sz="1050" b="0" i="0" u="none" strike="noStrike" dirty="0">
                          <a:solidFill>
                            <a:srgbClr val="000000"/>
                          </a:solidFill>
                          <a:effectLst/>
                          <a:latin typeface="Tw Cen MT" panose="020B0602020104020603" pitchFamily="34" charset="0"/>
                        </a:rPr>
                        <a:t>2022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 </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285,88</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302,6</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317,51</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266,36</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09"/>
                  </a:ext>
                </a:extLst>
              </a:tr>
              <a:tr h="151989">
                <a:tc rowSpan="9">
                  <a:txBody>
                    <a:bodyPr/>
                    <a:lstStyle/>
                    <a:p>
                      <a:pPr algn="ctr" rtl="0" fontAlgn="ctr"/>
                      <a:r>
                        <a:rPr lang="tr-TR" sz="1050" b="0" i="0" u="none" strike="noStrike" dirty="0">
                          <a:solidFill>
                            <a:srgbClr val="000000"/>
                          </a:solidFill>
                          <a:effectLst/>
                          <a:latin typeface="Tw Cen MT" panose="020B0602020104020603" pitchFamily="34" charset="0"/>
                        </a:rPr>
                        <a:t>NET ORTALAMALARI</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9">
                  <a:txBody>
                    <a:bodyPr/>
                    <a:lstStyle/>
                    <a:p>
                      <a:pPr algn="ctr" rtl="0" fontAlgn="ctr"/>
                      <a:r>
                        <a:rPr lang="tr-TR" sz="1050" b="0" i="0" u="none" strike="noStrike" dirty="0">
                          <a:solidFill>
                            <a:srgbClr val="000000"/>
                          </a:solidFill>
                          <a:effectLst/>
                          <a:latin typeface="Tw Cen MT" panose="020B0602020104020603" pitchFamily="34" charset="0"/>
                        </a:rPr>
                        <a:t>2020</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a:solidFill>
                            <a:srgbClr val="000000"/>
                          </a:solidFill>
                          <a:effectLst/>
                          <a:latin typeface="Tw Cen MT" panose="020B0602020104020603" pitchFamily="34" charset="0"/>
                        </a:rPr>
                        <a:t>Türkçe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7,44</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8,17</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a:solidFill>
                            <a:srgbClr val="000000"/>
                          </a:solidFill>
                          <a:effectLst/>
                          <a:latin typeface="Tw Cen MT" panose="020B0602020104020603" pitchFamily="34" charset="0"/>
                        </a:rPr>
                        <a:t>9,08</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5,59</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10"/>
                  </a:ext>
                </a:extLst>
              </a:tr>
              <a:tr h="151989">
                <a:tc vMerge="1">
                  <a:txBody>
                    <a:bodyPr/>
                    <a:lstStyle/>
                    <a:p>
                      <a:endParaRPr lang="tr-TR"/>
                    </a:p>
                  </a:txBody>
                  <a:tcPr/>
                </a:tc>
                <a:tc vMerge="1">
                  <a:txBody>
                    <a:bodyPr/>
                    <a:lstStyle/>
                    <a:p>
                      <a:endParaRPr lang="tr-TR"/>
                    </a:p>
                  </a:txBody>
                  <a:tcPr/>
                </a:tc>
                <a:tc>
                  <a:txBody>
                    <a:bodyPr/>
                    <a:lstStyle/>
                    <a:p>
                      <a:pPr algn="ctr" rtl="0" fontAlgn="ctr"/>
                      <a:r>
                        <a:rPr lang="tr-TR" sz="1050" b="0" i="0" u="none" strike="noStrike">
                          <a:solidFill>
                            <a:srgbClr val="000000"/>
                          </a:solidFill>
                          <a:effectLst/>
                          <a:latin typeface="Tw Cen MT" panose="020B0602020104020603" pitchFamily="34" charset="0"/>
                        </a:rPr>
                        <a:t>Matematik</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2,55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3</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3,46</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1,50</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11"/>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Fen Bilimleri</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a:solidFill>
                            <a:srgbClr val="000000"/>
                          </a:solidFill>
                          <a:effectLst/>
                          <a:latin typeface="Tw Cen MT" panose="020B0602020104020603" pitchFamily="34" charset="0"/>
                        </a:rPr>
                        <a:t>7,82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8,62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9,92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6,65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12"/>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T.C. İnkılap</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t"/>
                      <a:r>
                        <a:rPr lang="tr-TR" sz="1050" b="0" i="0" u="none" strike="noStrike">
                          <a:solidFill>
                            <a:srgbClr val="000000"/>
                          </a:solidFill>
                          <a:effectLst/>
                          <a:latin typeface="Tw Cen MT" panose="020B0602020104020603" pitchFamily="34" charset="0"/>
                        </a:rPr>
                        <a:t>3,86</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t"/>
                      <a:r>
                        <a:rPr lang="tr-TR" sz="1050" b="0" i="0" u="none" strike="noStrike" dirty="0">
                          <a:solidFill>
                            <a:srgbClr val="000000"/>
                          </a:solidFill>
                          <a:effectLst/>
                          <a:latin typeface="Tw Cen MT" panose="020B0602020104020603" pitchFamily="34" charset="0"/>
                        </a:rPr>
                        <a:t>4,26</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t"/>
                      <a:r>
                        <a:rPr lang="tr-TR" sz="1050" b="0" i="0" u="none" strike="noStrike" dirty="0">
                          <a:solidFill>
                            <a:srgbClr val="000000"/>
                          </a:solidFill>
                          <a:effectLst/>
                          <a:latin typeface="Tw Cen MT" panose="020B0602020104020603" pitchFamily="34" charset="0"/>
                        </a:rPr>
                        <a:t>4,99</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t"/>
                      <a:r>
                        <a:rPr lang="tr-TR" sz="1050" b="0" i="0" u="none" strike="noStrike" dirty="0">
                          <a:solidFill>
                            <a:srgbClr val="000000"/>
                          </a:solidFill>
                          <a:effectLst/>
                          <a:latin typeface="Tw Cen MT" panose="020B0602020104020603" pitchFamily="34" charset="0"/>
                        </a:rPr>
                        <a:t>3,50</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13"/>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Tarihi ve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14"/>
                  </a:ext>
                </a:extLst>
              </a:tr>
              <a:tr h="17099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Atatürkçülük</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15"/>
                  </a:ext>
                </a:extLst>
              </a:tr>
              <a:tr h="17099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a:solidFill>
                            <a:srgbClr val="000000"/>
                          </a:solidFill>
                          <a:effectLst/>
                          <a:latin typeface="Tw Cen MT" panose="020B0602020104020603" pitchFamily="34" charset="0"/>
                        </a:rPr>
                        <a:t>Din Kültürü ve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t"/>
                      <a:r>
                        <a:rPr lang="tr-TR" sz="1050" b="0" i="0" u="none" strike="noStrike" dirty="0">
                          <a:solidFill>
                            <a:srgbClr val="000000"/>
                          </a:solidFill>
                          <a:effectLst/>
                          <a:latin typeface="Tw Cen MT" panose="020B0602020104020603" pitchFamily="34" charset="0"/>
                        </a:rPr>
                        <a:t>5,43</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t"/>
                      <a:r>
                        <a:rPr lang="tr-TR" sz="1050" b="0" i="0" u="none" strike="noStrike" dirty="0">
                          <a:solidFill>
                            <a:srgbClr val="000000"/>
                          </a:solidFill>
                          <a:effectLst/>
                          <a:latin typeface="Tw Cen MT" panose="020B0602020104020603" pitchFamily="34" charset="0"/>
                        </a:rPr>
                        <a:t>5,69</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t"/>
                      <a:r>
                        <a:rPr lang="tr-TR" sz="1050" b="0" i="0" u="none" strike="noStrike" dirty="0">
                          <a:solidFill>
                            <a:srgbClr val="000000"/>
                          </a:solidFill>
                          <a:effectLst/>
                          <a:latin typeface="Tw Cen MT" panose="020B0602020104020603" pitchFamily="34" charset="0"/>
                        </a:rPr>
                        <a:t>6,23</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t"/>
                      <a:r>
                        <a:rPr lang="tr-TR" sz="1050" b="0" i="0" u="none" strike="noStrike" dirty="0">
                          <a:solidFill>
                            <a:srgbClr val="000000"/>
                          </a:solidFill>
                          <a:effectLst/>
                          <a:latin typeface="Tw Cen MT" panose="020B0602020104020603" pitchFamily="34" charset="0"/>
                        </a:rPr>
                        <a:t>4,67</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16"/>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Ahlak Bilgisi</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17"/>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a:solidFill>
                            <a:srgbClr val="000000"/>
                          </a:solidFill>
                          <a:effectLst/>
                          <a:latin typeface="Tw Cen MT" panose="020B0602020104020603" pitchFamily="34" charset="0"/>
                        </a:rPr>
                        <a:t>İngilizce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2,56</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3,15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3,85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1,28</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18"/>
                  </a:ext>
                </a:extLst>
              </a:tr>
              <a:tr h="151989">
                <a:tc rowSpan="9">
                  <a:txBody>
                    <a:bodyPr/>
                    <a:lstStyle/>
                    <a:p>
                      <a:pPr algn="ctr" rtl="0" fontAlgn="ctr"/>
                      <a:r>
                        <a:rPr lang="tr-TR" sz="1050" b="0" i="0" u="none" strike="noStrike">
                          <a:solidFill>
                            <a:srgbClr val="000000"/>
                          </a:solidFill>
                          <a:effectLst/>
                          <a:latin typeface="Tw Cen MT" panose="020B0602020104020603" pitchFamily="34" charset="0"/>
                        </a:rPr>
                        <a:t>NET ORTALAMALARI</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9">
                  <a:txBody>
                    <a:bodyPr/>
                    <a:lstStyle/>
                    <a:p>
                      <a:pPr algn="ctr" rtl="0" fontAlgn="ctr"/>
                      <a:r>
                        <a:rPr lang="tr-TR" sz="1050" b="0" i="0" u="none" strike="noStrike" dirty="0">
                          <a:solidFill>
                            <a:srgbClr val="000000"/>
                          </a:solidFill>
                          <a:effectLst/>
                          <a:latin typeface="Tw Cen MT" panose="020B0602020104020603" pitchFamily="34" charset="0"/>
                        </a:rPr>
                        <a:t>2021</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a:solidFill>
                            <a:srgbClr val="000000"/>
                          </a:solidFill>
                          <a:effectLst/>
                          <a:latin typeface="Tw Cen MT" panose="020B0602020104020603" pitchFamily="34" charset="0"/>
                        </a:rPr>
                        <a:t>Türkçe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7,32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8,12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5,83</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19"/>
                  </a:ext>
                </a:extLst>
              </a:tr>
              <a:tr h="151989">
                <a:tc vMerge="1">
                  <a:txBody>
                    <a:bodyPr/>
                    <a:lstStyle/>
                    <a:p>
                      <a:endParaRPr lang="tr-TR"/>
                    </a:p>
                  </a:txBody>
                  <a:tcPr/>
                </a:tc>
                <a:tc vMerge="1">
                  <a:txBody>
                    <a:bodyPr/>
                    <a:lstStyle/>
                    <a:p>
                      <a:endParaRPr lang="tr-TR"/>
                    </a:p>
                  </a:txBody>
                  <a:tcPr/>
                </a:tc>
                <a:tc>
                  <a:txBody>
                    <a:bodyPr/>
                    <a:lstStyle/>
                    <a:p>
                      <a:pPr algn="ctr" rtl="0" fontAlgn="ctr"/>
                      <a:r>
                        <a:rPr lang="tr-TR" sz="1050" b="0" i="0" u="none" strike="noStrike">
                          <a:solidFill>
                            <a:srgbClr val="000000"/>
                          </a:solidFill>
                          <a:effectLst/>
                          <a:latin typeface="Tw Cen MT" panose="020B0602020104020603" pitchFamily="34" charset="0"/>
                        </a:rPr>
                        <a:t>Matematik</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a:solidFill>
                            <a:srgbClr val="000000"/>
                          </a:solidFill>
                          <a:effectLst/>
                          <a:latin typeface="Tw Cen MT" panose="020B0602020104020603" pitchFamily="34" charset="0"/>
                        </a:rPr>
                        <a:t>1,94</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2,21</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0,00</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20"/>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a:solidFill>
                            <a:srgbClr val="000000"/>
                          </a:solidFill>
                          <a:effectLst/>
                          <a:latin typeface="Tw Cen MT" panose="020B0602020104020603" pitchFamily="34" charset="0"/>
                        </a:rPr>
                        <a:t>Fen Bilimleri</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5,89</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6,73</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3,72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21"/>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a:solidFill>
                            <a:srgbClr val="000000"/>
                          </a:solidFill>
                          <a:effectLst/>
                          <a:latin typeface="Tw Cen MT" panose="020B0602020104020603" pitchFamily="34" charset="0"/>
                        </a:rPr>
                        <a:t>T.C. İnkılap</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t"/>
                      <a:r>
                        <a:rPr lang="tr-TR" sz="1050" b="0" i="0" u="none" strike="noStrike" dirty="0">
                          <a:solidFill>
                            <a:srgbClr val="000000"/>
                          </a:solidFill>
                          <a:effectLst/>
                          <a:latin typeface="Tw Cen MT" panose="020B0602020104020603" pitchFamily="34" charset="0"/>
                        </a:rPr>
                        <a:t>4,4</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t"/>
                      <a:r>
                        <a:rPr lang="tr-TR" sz="1050" b="0" i="0" u="none" strike="noStrike" dirty="0">
                          <a:solidFill>
                            <a:srgbClr val="000000"/>
                          </a:solidFill>
                          <a:effectLst/>
                          <a:latin typeface="Tw Cen MT" panose="020B0602020104020603" pitchFamily="34" charset="0"/>
                        </a:rPr>
                        <a:t>4,85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t"/>
                      <a:r>
                        <a:rPr lang="tr-TR" sz="1050" b="0" i="0" u="none" strike="noStrike" dirty="0">
                          <a:solidFill>
                            <a:srgbClr val="000000"/>
                          </a:solidFill>
                          <a:effectLst/>
                          <a:latin typeface="Tw Cen MT" panose="020B0602020104020603" pitchFamily="34" charset="0"/>
                        </a:rPr>
                        <a:t>3,15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22"/>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Tarihi ve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23"/>
                  </a:ext>
                </a:extLst>
              </a:tr>
              <a:tr h="17099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Atatürkçülük</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24"/>
                  </a:ext>
                </a:extLst>
              </a:tr>
              <a:tr h="17099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a:solidFill>
                            <a:srgbClr val="000000"/>
                          </a:solidFill>
                          <a:effectLst/>
                          <a:latin typeface="Tw Cen MT" panose="020B0602020104020603" pitchFamily="34" charset="0"/>
                        </a:rPr>
                        <a:t>Din Kültürü ve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t"/>
                      <a:r>
                        <a:rPr lang="tr-TR" sz="1050" b="0" i="0" u="none" strike="noStrike" dirty="0">
                          <a:solidFill>
                            <a:srgbClr val="000000"/>
                          </a:solidFill>
                          <a:effectLst/>
                          <a:latin typeface="Tw Cen MT" panose="020B0602020104020603" pitchFamily="34" charset="0"/>
                        </a:rPr>
                        <a:t>6,51</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t"/>
                      <a:r>
                        <a:rPr lang="tr-TR" sz="1050" b="0" i="0" u="none" strike="noStrike" dirty="0">
                          <a:solidFill>
                            <a:srgbClr val="000000"/>
                          </a:solidFill>
                          <a:effectLst/>
                          <a:latin typeface="Tw Cen MT" panose="020B0602020104020603" pitchFamily="34" charset="0"/>
                        </a:rPr>
                        <a:t>5,95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t"/>
                      <a:r>
                        <a:rPr lang="tr-TR" sz="1050" b="0" i="0" u="none" strike="noStrike" dirty="0">
                          <a:solidFill>
                            <a:srgbClr val="000000"/>
                          </a:solidFill>
                          <a:effectLst/>
                          <a:latin typeface="Tw Cen MT" panose="020B0602020104020603" pitchFamily="34" charset="0"/>
                        </a:rPr>
                        <a:t>4,51</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25"/>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Ahlak Bilgisi</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26"/>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a:solidFill>
                            <a:srgbClr val="000000"/>
                          </a:solidFill>
                          <a:effectLst/>
                          <a:latin typeface="Tw Cen MT" panose="020B0602020104020603" pitchFamily="34" charset="0"/>
                        </a:rPr>
                        <a:t>İngilizce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4,22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5,12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1,79</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27"/>
                  </a:ext>
                </a:extLst>
              </a:tr>
              <a:tr h="151989">
                <a:tc rowSpan="9">
                  <a:txBody>
                    <a:bodyPr/>
                    <a:lstStyle/>
                    <a:p>
                      <a:pPr algn="ctr" rtl="0" fontAlgn="ctr"/>
                      <a:r>
                        <a:rPr lang="tr-TR" sz="1050" b="0" i="0" u="none" strike="noStrike">
                          <a:solidFill>
                            <a:srgbClr val="000000"/>
                          </a:solidFill>
                          <a:effectLst/>
                          <a:latin typeface="Tw Cen MT" panose="020B0602020104020603" pitchFamily="34" charset="0"/>
                        </a:rPr>
                        <a:t>NET ORTALAMALARI</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9">
                  <a:txBody>
                    <a:bodyPr/>
                    <a:lstStyle/>
                    <a:p>
                      <a:pPr algn="ctr" rtl="0" fontAlgn="ctr"/>
                      <a:r>
                        <a:rPr lang="tr-TR" sz="1050" b="0" i="0" u="none" strike="noStrike">
                          <a:solidFill>
                            <a:srgbClr val="000000"/>
                          </a:solidFill>
                          <a:effectLst/>
                          <a:latin typeface="Tw Cen MT" panose="020B0602020104020603" pitchFamily="34" charset="0"/>
                        </a:rPr>
                        <a:t>2022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a:solidFill>
                            <a:srgbClr val="000000"/>
                          </a:solidFill>
                          <a:effectLst/>
                          <a:latin typeface="Tw Cen MT" panose="020B0602020104020603" pitchFamily="34" charset="0"/>
                        </a:rPr>
                        <a:t>Türkçe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a:solidFill>
                            <a:srgbClr val="000000"/>
                          </a:solidFill>
                          <a:effectLst/>
                          <a:latin typeface="Tw Cen MT" panose="020B0602020104020603" pitchFamily="34" charset="0"/>
                        </a:rPr>
                        <a:t>7,32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8,12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5,88</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28"/>
                  </a:ext>
                </a:extLst>
              </a:tr>
              <a:tr h="151989">
                <a:tc vMerge="1">
                  <a:txBody>
                    <a:bodyPr/>
                    <a:lstStyle/>
                    <a:p>
                      <a:endParaRPr lang="tr-TR"/>
                    </a:p>
                  </a:txBody>
                  <a:tcPr/>
                </a:tc>
                <a:tc vMerge="1">
                  <a:txBody>
                    <a:bodyPr/>
                    <a:lstStyle/>
                    <a:p>
                      <a:endParaRPr lang="tr-TR"/>
                    </a:p>
                  </a:txBody>
                  <a:tcPr/>
                </a:tc>
                <a:tc>
                  <a:txBody>
                    <a:bodyPr/>
                    <a:lstStyle/>
                    <a:p>
                      <a:pPr algn="ctr" rtl="0" fontAlgn="ctr"/>
                      <a:r>
                        <a:rPr lang="tr-TR" sz="1050" b="0" i="0" u="none" strike="noStrike">
                          <a:solidFill>
                            <a:srgbClr val="000000"/>
                          </a:solidFill>
                          <a:effectLst/>
                          <a:latin typeface="Tw Cen MT" panose="020B0602020104020603" pitchFamily="34" charset="0"/>
                        </a:rPr>
                        <a:t>Matematik</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a:solidFill>
                            <a:srgbClr val="000000"/>
                          </a:solidFill>
                          <a:effectLst/>
                          <a:latin typeface="Tw Cen MT" panose="020B0602020104020603" pitchFamily="34" charset="0"/>
                        </a:rPr>
                        <a:t>1,94</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2,21</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1,50</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29"/>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a:solidFill>
                            <a:srgbClr val="000000"/>
                          </a:solidFill>
                          <a:effectLst/>
                          <a:latin typeface="Tw Cen MT" panose="020B0602020104020603" pitchFamily="34" charset="0"/>
                        </a:rPr>
                        <a:t>Fen Bilimleri</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a:solidFill>
                            <a:srgbClr val="000000"/>
                          </a:solidFill>
                          <a:effectLst/>
                          <a:latin typeface="Tw Cen MT" panose="020B0602020104020603" pitchFamily="34" charset="0"/>
                        </a:rPr>
                        <a:t>5,89</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6,73</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t"/>
                      <a:r>
                        <a:rPr lang="tr-TR" sz="1050" b="0" i="0" u="none" strike="noStrike" dirty="0">
                          <a:solidFill>
                            <a:srgbClr val="000000"/>
                          </a:solidFill>
                          <a:effectLst/>
                          <a:latin typeface="Tw Cen MT" panose="020B0602020104020603" pitchFamily="34" charset="0"/>
                        </a:rPr>
                        <a:t>5,24</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30"/>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a:solidFill>
                            <a:srgbClr val="000000"/>
                          </a:solidFill>
                          <a:effectLst/>
                          <a:latin typeface="Tw Cen MT" panose="020B0602020104020603" pitchFamily="34" charset="0"/>
                        </a:rPr>
                        <a:t>T.C. İnkılap</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t"/>
                      <a:r>
                        <a:rPr lang="tr-TR" sz="1050" b="0" i="0" u="none" strike="noStrike">
                          <a:solidFill>
                            <a:srgbClr val="000000"/>
                          </a:solidFill>
                          <a:effectLst/>
                          <a:latin typeface="Tw Cen MT" panose="020B0602020104020603" pitchFamily="34" charset="0"/>
                        </a:rPr>
                        <a:t>4,4</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t"/>
                      <a:r>
                        <a:rPr lang="tr-TR" sz="1050" b="0" i="0" u="none" strike="noStrike" dirty="0">
                          <a:solidFill>
                            <a:srgbClr val="000000"/>
                          </a:solidFill>
                          <a:effectLst/>
                          <a:latin typeface="Tw Cen MT" panose="020B0602020104020603" pitchFamily="34" charset="0"/>
                        </a:rPr>
                        <a:t>4,85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3">
                  <a:txBody>
                    <a:bodyPr/>
                    <a:lstStyle/>
                    <a:p>
                      <a:pPr algn="ctr" rtl="0" fontAlgn="t"/>
                      <a:r>
                        <a:rPr lang="tr-TR" sz="1050" b="0" i="0" u="none" strike="noStrike" dirty="0">
                          <a:solidFill>
                            <a:srgbClr val="000000"/>
                          </a:solidFill>
                          <a:effectLst/>
                          <a:latin typeface="Tw Cen MT" panose="020B0602020104020603" pitchFamily="34" charset="0"/>
                        </a:rPr>
                        <a:t>3,19</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31"/>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Tarihi ve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32"/>
                  </a:ext>
                </a:extLst>
              </a:tr>
              <a:tr h="17099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Atatürkçülük</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33"/>
                  </a:ext>
                </a:extLst>
              </a:tr>
              <a:tr h="17099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a:solidFill>
                            <a:srgbClr val="000000"/>
                          </a:solidFill>
                          <a:effectLst/>
                          <a:latin typeface="Tw Cen MT" panose="020B0602020104020603" pitchFamily="34" charset="0"/>
                        </a:rPr>
                        <a:t>Din Kültürü ve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ctr"/>
                      <a:r>
                        <a:rPr lang="tr-TR" sz="1050" b="0" i="0" u="none" strike="noStrike">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t"/>
                      <a:r>
                        <a:rPr lang="tr-TR" sz="1050" b="0" i="0" u="none" strike="noStrike">
                          <a:solidFill>
                            <a:srgbClr val="000000"/>
                          </a:solidFill>
                          <a:effectLst/>
                          <a:latin typeface="Tw Cen MT" panose="020B0602020104020603" pitchFamily="34" charset="0"/>
                        </a:rPr>
                        <a:t>6,51</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t"/>
                      <a:r>
                        <a:rPr lang="tr-TR" sz="1050" b="0" i="0" u="none" strike="noStrike" dirty="0">
                          <a:solidFill>
                            <a:srgbClr val="000000"/>
                          </a:solidFill>
                          <a:effectLst/>
                          <a:latin typeface="Tw Cen MT" panose="020B0602020104020603" pitchFamily="34" charset="0"/>
                        </a:rPr>
                        <a:t>5,95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rowSpan="2">
                  <a:txBody>
                    <a:bodyPr/>
                    <a:lstStyle/>
                    <a:p>
                      <a:pPr algn="ctr" rtl="0" fontAlgn="t"/>
                      <a:r>
                        <a:rPr lang="tr-TR" sz="1050" b="0" i="0" u="none" strike="noStrike" dirty="0">
                          <a:solidFill>
                            <a:srgbClr val="000000"/>
                          </a:solidFill>
                          <a:effectLst/>
                          <a:latin typeface="Tw Cen MT" panose="020B0602020104020603" pitchFamily="34" charset="0"/>
                        </a:rPr>
                        <a:t>4,33</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34"/>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Ahlak Bilgisi</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xmlns="" val="10035"/>
                  </a:ext>
                </a:extLst>
              </a:tr>
              <a:tr h="151989">
                <a:tc vMerge="1">
                  <a:txBody>
                    <a:bodyPr/>
                    <a:lstStyle/>
                    <a:p>
                      <a:endParaRPr lang="tr-TR"/>
                    </a:p>
                  </a:txBody>
                  <a:tcPr/>
                </a:tc>
                <a:tc vMerge="1">
                  <a:txBody>
                    <a:bodyPr/>
                    <a:lstStyle/>
                    <a:p>
                      <a:endParaRPr lang="tr-TR"/>
                    </a:p>
                  </a:txBody>
                  <a:tcPr/>
                </a:tc>
                <a:tc>
                  <a:txBody>
                    <a:bodyPr/>
                    <a:lstStyle/>
                    <a:p>
                      <a:pPr algn="ctr" rtl="0" fontAlgn="t"/>
                      <a:r>
                        <a:rPr lang="tr-TR" sz="1050" b="0" i="0" u="none" strike="noStrike" dirty="0">
                          <a:solidFill>
                            <a:srgbClr val="000000"/>
                          </a:solidFill>
                          <a:effectLst/>
                          <a:latin typeface="Tw Cen MT" panose="020B0602020104020603" pitchFamily="34" charset="0"/>
                        </a:rPr>
                        <a:t>İngilizce</a:t>
                      </a:r>
                    </a:p>
                  </a:txBody>
                  <a:tcPr marL="3618" marR="3618" marT="36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Açıklanmadı</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4,22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5,12</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rtl="0" fontAlgn="ctr"/>
                      <a:r>
                        <a:rPr lang="tr-TR" sz="1050" b="0" i="0" u="none" strike="noStrike" dirty="0">
                          <a:solidFill>
                            <a:srgbClr val="000000"/>
                          </a:solidFill>
                          <a:effectLst/>
                          <a:latin typeface="Tw Cen MT" panose="020B0602020104020603" pitchFamily="34" charset="0"/>
                        </a:rPr>
                        <a:t>2,55</a:t>
                      </a:r>
                    </a:p>
                  </a:txBody>
                  <a:tcPr marL="3618" marR="3618" marT="3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36"/>
                  </a:ext>
                </a:extLst>
              </a:tr>
            </a:tbl>
          </a:graphicData>
        </a:graphic>
      </p:graphicFrame>
      <p:cxnSp>
        <p:nvCxnSpPr>
          <p:cNvPr id="6" name="Düz Ok Bağlayıcısı 5"/>
          <p:cNvCxnSpPr/>
          <p:nvPr/>
        </p:nvCxnSpPr>
        <p:spPr>
          <a:xfrm>
            <a:off x="11278988" y="764704"/>
            <a:ext cx="1224136" cy="18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57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1525491869"/>
              </p:ext>
            </p:extLst>
          </p:nvPr>
        </p:nvGraphicFramePr>
        <p:xfrm>
          <a:off x="45740" y="29152"/>
          <a:ext cx="12143085" cy="6680585"/>
        </p:xfrm>
        <a:graphic>
          <a:graphicData uri="http://schemas.openxmlformats.org/drawingml/2006/table">
            <a:tbl>
              <a:tblPr>
                <a:tableStyleId>{5C22544A-7EE6-4342-B048-85BDC9FD1C3A}</a:tableStyleId>
              </a:tblPr>
              <a:tblGrid>
                <a:gridCol w="538873">
                  <a:extLst>
                    <a:ext uri="{9D8B030D-6E8A-4147-A177-3AD203B41FA5}">
                      <a16:colId xmlns:a16="http://schemas.microsoft.com/office/drawing/2014/main" xmlns="" val="20000"/>
                    </a:ext>
                  </a:extLst>
                </a:gridCol>
                <a:gridCol w="538873">
                  <a:extLst>
                    <a:ext uri="{9D8B030D-6E8A-4147-A177-3AD203B41FA5}">
                      <a16:colId xmlns:a16="http://schemas.microsoft.com/office/drawing/2014/main" xmlns="" val="20001"/>
                    </a:ext>
                  </a:extLst>
                </a:gridCol>
                <a:gridCol w="937490">
                  <a:extLst>
                    <a:ext uri="{9D8B030D-6E8A-4147-A177-3AD203B41FA5}">
                      <a16:colId xmlns:a16="http://schemas.microsoft.com/office/drawing/2014/main" xmlns="" val="20002"/>
                    </a:ext>
                  </a:extLst>
                </a:gridCol>
                <a:gridCol w="693891">
                  <a:extLst>
                    <a:ext uri="{9D8B030D-6E8A-4147-A177-3AD203B41FA5}">
                      <a16:colId xmlns:a16="http://schemas.microsoft.com/office/drawing/2014/main" xmlns="" val="20003"/>
                    </a:ext>
                  </a:extLst>
                </a:gridCol>
                <a:gridCol w="937490">
                  <a:extLst>
                    <a:ext uri="{9D8B030D-6E8A-4147-A177-3AD203B41FA5}">
                      <a16:colId xmlns:a16="http://schemas.microsoft.com/office/drawing/2014/main" xmlns="" val="20004"/>
                    </a:ext>
                  </a:extLst>
                </a:gridCol>
                <a:gridCol w="346946">
                  <a:extLst>
                    <a:ext uri="{9D8B030D-6E8A-4147-A177-3AD203B41FA5}">
                      <a16:colId xmlns:a16="http://schemas.microsoft.com/office/drawing/2014/main" xmlns="" val="20005"/>
                    </a:ext>
                  </a:extLst>
                </a:gridCol>
                <a:gridCol w="524110">
                  <a:extLst>
                    <a:ext uri="{9D8B030D-6E8A-4147-A177-3AD203B41FA5}">
                      <a16:colId xmlns:a16="http://schemas.microsoft.com/office/drawing/2014/main" xmlns="" val="20006"/>
                    </a:ext>
                  </a:extLst>
                </a:gridCol>
                <a:gridCol w="583163">
                  <a:extLst>
                    <a:ext uri="{9D8B030D-6E8A-4147-A177-3AD203B41FA5}">
                      <a16:colId xmlns:a16="http://schemas.microsoft.com/office/drawing/2014/main" xmlns="" val="20007"/>
                    </a:ext>
                  </a:extLst>
                </a:gridCol>
                <a:gridCol w="627453">
                  <a:extLst>
                    <a:ext uri="{9D8B030D-6E8A-4147-A177-3AD203B41FA5}">
                      <a16:colId xmlns:a16="http://schemas.microsoft.com/office/drawing/2014/main" xmlns="" val="20008"/>
                    </a:ext>
                  </a:extLst>
                </a:gridCol>
                <a:gridCol w="546255">
                  <a:extLst>
                    <a:ext uri="{9D8B030D-6E8A-4147-A177-3AD203B41FA5}">
                      <a16:colId xmlns:a16="http://schemas.microsoft.com/office/drawing/2014/main" xmlns="" val="20009"/>
                    </a:ext>
                  </a:extLst>
                </a:gridCol>
                <a:gridCol w="391237">
                  <a:extLst>
                    <a:ext uri="{9D8B030D-6E8A-4147-A177-3AD203B41FA5}">
                      <a16:colId xmlns:a16="http://schemas.microsoft.com/office/drawing/2014/main" xmlns="" val="20010"/>
                    </a:ext>
                  </a:extLst>
                </a:gridCol>
                <a:gridCol w="760327">
                  <a:extLst>
                    <a:ext uri="{9D8B030D-6E8A-4147-A177-3AD203B41FA5}">
                      <a16:colId xmlns:a16="http://schemas.microsoft.com/office/drawing/2014/main" xmlns="" val="20011"/>
                    </a:ext>
                  </a:extLst>
                </a:gridCol>
                <a:gridCol w="568399">
                  <a:extLst>
                    <a:ext uri="{9D8B030D-6E8A-4147-A177-3AD203B41FA5}">
                      <a16:colId xmlns:a16="http://schemas.microsoft.com/office/drawing/2014/main" xmlns="" val="20012"/>
                    </a:ext>
                  </a:extLst>
                </a:gridCol>
                <a:gridCol w="568399">
                  <a:extLst>
                    <a:ext uri="{9D8B030D-6E8A-4147-A177-3AD203B41FA5}">
                      <a16:colId xmlns:a16="http://schemas.microsoft.com/office/drawing/2014/main" xmlns="" val="20013"/>
                    </a:ext>
                  </a:extLst>
                </a:gridCol>
                <a:gridCol w="583163">
                  <a:extLst>
                    <a:ext uri="{9D8B030D-6E8A-4147-A177-3AD203B41FA5}">
                      <a16:colId xmlns:a16="http://schemas.microsoft.com/office/drawing/2014/main" xmlns="" val="20014"/>
                    </a:ext>
                  </a:extLst>
                </a:gridCol>
                <a:gridCol w="812000">
                  <a:extLst>
                    <a:ext uri="{9D8B030D-6E8A-4147-A177-3AD203B41FA5}">
                      <a16:colId xmlns:a16="http://schemas.microsoft.com/office/drawing/2014/main" xmlns="" val="20015"/>
                    </a:ext>
                  </a:extLst>
                </a:gridCol>
                <a:gridCol w="679127">
                  <a:extLst>
                    <a:ext uri="{9D8B030D-6E8A-4147-A177-3AD203B41FA5}">
                      <a16:colId xmlns:a16="http://schemas.microsoft.com/office/drawing/2014/main" xmlns="" val="20016"/>
                    </a:ext>
                  </a:extLst>
                </a:gridCol>
                <a:gridCol w="568399">
                  <a:extLst>
                    <a:ext uri="{9D8B030D-6E8A-4147-A177-3AD203B41FA5}">
                      <a16:colId xmlns:a16="http://schemas.microsoft.com/office/drawing/2014/main" xmlns="" val="20017"/>
                    </a:ext>
                  </a:extLst>
                </a:gridCol>
                <a:gridCol w="937490">
                  <a:extLst>
                    <a:ext uri="{9D8B030D-6E8A-4147-A177-3AD203B41FA5}">
                      <a16:colId xmlns:a16="http://schemas.microsoft.com/office/drawing/2014/main" xmlns="" val="20018"/>
                    </a:ext>
                  </a:extLst>
                </a:gridCol>
              </a:tblGrid>
              <a:tr h="1008111">
                <a:tc>
                  <a:txBody>
                    <a:bodyPr/>
                    <a:lstStyle/>
                    <a:p>
                      <a:pPr algn="ctr" fontAlgn="ctr"/>
                      <a:r>
                        <a:rPr lang="tr-TR" sz="700" u="none" strike="noStrike" dirty="0">
                          <a:effectLst/>
                        </a:rPr>
                        <a:t> </a:t>
                      </a:r>
                      <a:endParaRPr lang="tr-TR" sz="700" b="0"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700" u="none" strike="noStrike">
                          <a:effectLst/>
                        </a:rPr>
                        <a:t> </a:t>
                      </a:r>
                      <a:endParaRPr lang="tr-TR" sz="7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700" u="none" strike="noStrike">
                          <a:effectLst/>
                        </a:rPr>
                        <a:t> </a:t>
                      </a:r>
                      <a:endParaRPr lang="tr-TR" sz="700" b="0" i="0" u="none" strike="noStrike">
                        <a:solidFill>
                          <a:srgbClr val="000000"/>
                        </a:solidFill>
                        <a:effectLst/>
                        <a:latin typeface="Calibri" panose="020F0502020204030204" pitchFamily="34" charset="0"/>
                      </a:endParaRPr>
                    </a:p>
                  </a:txBody>
                  <a:tcPr marL="3697" marR="3697" marT="3697" marB="0" anchor="ctr"/>
                </a:tc>
                <a:tc gridSpan="15">
                  <a:txBody>
                    <a:bodyPr/>
                    <a:lstStyle/>
                    <a:p>
                      <a:pPr algn="ctr" fontAlgn="ctr"/>
                      <a:r>
                        <a:rPr lang="tr-TR" sz="1200" u="none" strike="noStrike" dirty="0">
                          <a:solidFill>
                            <a:srgbClr val="C00000"/>
                          </a:solidFill>
                          <a:effectLst/>
                        </a:rPr>
                        <a:t>BANDIRMA GENEL LGS DEĞERLENDİRMESİ(3 YIL)</a:t>
                      </a:r>
                      <a:endParaRPr lang="tr-TR" sz="1200" b="1" i="0" u="none" strike="noStrike" dirty="0">
                        <a:solidFill>
                          <a:srgbClr val="C00000"/>
                        </a:solidFill>
                        <a:effectLst/>
                        <a:latin typeface="Calibri" panose="020F0502020204030204" pitchFamily="34" charset="0"/>
                      </a:endParaRPr>
                    </a:p>
                  </a:txBody>
                  <a:tcPr marL="3697" marR="3697" marT="369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700" u="none" strike="noStrike">
                          <a:effectLst/>
                        </a:rPr>
                        <a:t> </a:t>
                      </a:r>
                      <a:endParaRPr lang="tr-TR" sz="700" b="0" i="0" u="none" strike="noStrike">
                        <a:solidFill>
                          <a:srgbClr val="000000"/>
                        </a:solidFill>
                        <a:effectLst/>
                        <a:latin typeface="Calibri" panose="020F0502020204030204" pitchFamily="34" charset="0"/>
                      </a:endParaRPr>
                    </a:p>
                  </a:txBody>
                  <a:tcPr marL="3697" marR="3697" marT="3697" marB="0" anchor="ctr"/>
                </a:tc>
                <a:extLst>
                  <a:ext uri="{0D108BD9-81ED-4DB2-BD59-A6C34878D82A}">
                    <a16:rowId xmlns:a16="http://schemas.microsoft.com/office/drawing/2014/main" xmlns="" val="10000"/>
                  </a:ext>
                </a:extLst>
              </a:tr>
              <a:tr h="1491592">
                <a:tc>
                  <a:txBody>
                    <a:bodyPr/>
                    <a:lstStyle/>
                    <a:p>
                      <a:pPr algn="ctr" fontAlgn="ctr"/>
                      <a:r>
                        <a:rPr lang="tr-TR" sz="700" u="none" strike="noStrike">
                          <a:effectLst/>
                        </a:rPr>
                        <a:t> </a:t>
                      </a:r>
                      <a:endParaRPr lang="tr-TR" sz="7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700" u="none" strike="noStrike">
                          <a:effectLst/>
                        </a:rPr>
                        <a:t> </a:t>
                      </a:r>
                      <a:endParaRPr lang="tr-TR" sz="700" b="0" i="0" u="none" strike="noStrike">
                        <a:solidFill>
                          <a:srgbClr val="000000"/>
                        </a:solidFill>
                        <a:effectLst/>
                        <a:latin typeface="Calibri" panose="020F0502020204030204" pitchFamily="34" charset="0"/>
                      </a:endParaRPr>
                    </a:p>
                  </a:txBody>
                  <a:tcPr marL="3697" marR="3697" marT="3697" marB="0" anchor="ctr"/>
                </a:tc>
                <a:tc gridSpan="3">
                  <a:txBody>
                    <a:bodyPr/>
                    <a:lstStyle/>
                    <a:p>
                      <a:pPr algn="ctr" fontAlgn="ctr"/>
                      <a:r>
                        <a:rPr lang="tr-TR" sz="1200" b="1" u="none" strike="noStrike" dirty="0">
                          <a:effectLst/>
                        </a:rPr>
                        <a:t>ÖĞRENCİ SAYILARI</a:t>
                      </a:r>
                      <a:endParaRPr lang="tr-TR" sz="1200" b="1" i="0" u="none" strike="noStrike" dirty="0">
                        <a:solidFill>
                          <a:srgbClr val="000000"/>
                        </a:solidFill>
                        <a:effectLst/>
                        <a:latin typeface="Calibri" panose="020F0502020204030204" pitchFamily="34" charset="0"/>
                      </a:endParaRPr>
                    </a:p>
                  </a:txBody>
                  <a:tcPr marL="3697" marR="3697" marT="3697" marB="0" anchor="ctr">
                    <a:solidFill>
                      <a:schemeClr val="accent6">
                        <a:lumMod val="60000"/>
                        <a:lumOff val="40000"/>
                      </a:schemeClr>
                    </a:solidFill>
                  </a:tcPr>
                </a:tc>
                <a:tc hMerge="1">
                  <a:txBody>
                    <a:bodyPr/>
                    <a:lstStyle/>
                    <a:p>
                      <a:pPr algn="ctr" fontAlgn="ctr"/>
                      <a:endParaRPr lang="tr-TR" sz="700" b="1" i="0" u="none" strike="noStrike" dirty="0">
                        <a:solidFill>
                          <a:srgbClr val="000000"/>
                        </a:solidFill>
                        <a:effectLst/>
                        <a:latin typeface="Calibri" panose="020F0502020204030204" pitchFamily="34" charset="0"/>
                      </a:endParaRPr>
                    </a:p>
                  </a:txBody>
                  <a:tcPr marL="3697" marR="3697" marT="3697" marB="0" anchor="ctr"/>
                </a:tc>
                <a:tc hMerge="1">
                  <a:txBody>
                    <a:bodyPr/>
                    <a:lstStyle/>
                    <a:p>
                      <a:pPr algn="ctr" fontAlgn="ctr"/>
                      <a:endParaRPr lang="tr-TR" sz="700" b="1" i="0" u="none" strike="noStrike" dirty="0">
                        <a:solidFill>
                          <a:srgbClr val="000000"/>
                        </a:solidFill>
                        <a:effectLst/>
                        <a:latin typeface="Calibri" panose="020F0502020204030204" pitchFamily="34" charset="0"/>
                      </a:endParaRPr>
                    </a:p>
                  </a:txBody>
                  <a:tcPr marL="3697" marR="3697" marT="3697" marB="0" anchor="ctr"/>
                </a:tc>
                <a:tc gridSpan="6">
                  <a:txBody>
                    <a:bodyPr/>
                    <a:lstStyle/>
                    <a:p>
                      <a:pPr algn="ctr" fontAlgn="ctr"/>
                      <a:r>
                        <a:rPr lang="tr-TR" sz="1100" u="none" strike="noStrike" dirty="0">
                          <a:effectLst/>
                        </a:rPr>
                        <a:t>DOĞRU CEVAP ORTALAMALARI</a:t>
                      </a:r>
                      <a:endParaRPr lang="tr-TR" sz="1100" b="1" i="0" u="none" strike="noStrike" dirty="0">
                        <a:solidFill>
                          <a:srgbClr val="000000"/>
                        </a:solidFill>
                        <a:effectLst/>
                        <a:latin typeface="Calibri" panose="020F0502020204030204" pitchFamily="34" charset="0"/>
                      </a:endParaRPr>
                    </a:p>
                  </a:txBody>
                  <a:tcPr marL="3697" marR="3697" marT="3697" marB="0" anchor="ctr">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100" u="none" strike="noStrike" dirty="0">
                          <a:effectLst/>
                        </a:rPr>
                        <a:t>DOĞRU CEVAP</a:t>
                      </a:r>
                      <a:br>
                        <a:rPr lang="tr-TR" sz="1100" u="none" strike="noStrike" dirty="0">
                          <a:effectLst/>
                        </a:rPr>
                      </a:br>
                      <a:r>
                        <a:rPr lang="tr-TR" sz="1100" u="none" strike="noStrike" dirty="0">
                          <a:effectLst/>
                        </a:rPr>
                        <a:t> ORTALAMALARI </a:t>
                      </a:r>
                      <a:br>
                        <a:rPr lang="tr-TR" sz="1100" u="none" strike="noStrike" dirty="0">
                          <a:effectLst/>
                        </a:rPr>
                      </a:br>
                      <a:r>
                        <a:rPr lang="tr-TR" sz="1100" u="none" strike="noStrike" dirty="0">
                          <a:effectLst/>
                        </a:rPr>
                        <a:t>TOPLAMI</a:t>
                      </a:r>
                      <a:endParaRPr lang="tr-TR" sz="1100" b="1" i="0" u="none" strike="noStrike" dirty="0">
                        <a:solidFill>
                          <a:srgbClr val="000000"/>
                        </a:solidFill>
                        <a:effectLst/>
                        <a:latin typeface="Calibri" panose="020F0502020204030204" pitchFamily="34" charset="0"/>
                      </a:endParaRPr>
                    </a:p>
                  </a:txBody>
                  <a:tcPr marL="3697" marR="3697" marT="3697" marB="0" anchor="ctr">
                    <a:solidFill>
                      <a:schemeClr val="accent6">
                        <a:lumMod val="60000"/>
                        <a:lumOff val="40000"/>
                      </a:schemeClr>
                    </a:solidFill>
                  </a:tcPr>
                </a:tc>
                <a:tc gridSpan="6">
                  <a:txBody>
                    <a:bodyPr/>
                    <a:lstStyle/>
                    <a:p>
                      <a:pPr algn="ctr" fontAlgn="ctr"/>
                      <a:r>
                        <a:rPr lang="tr-TR" sz="1100" u="none" strike="noStrike" dirty="0">
                          <a:effectLst/>
                        </a:rPr>
                        <a:t>NET ORTALAMALARI</a:t>
                      </a:r>
                      <a:endParaRPr lang="tr-TR" sz="1100" b="1" i="0" u="none" strike="noStrike" dirty="0">
                        <a:solidFill>
                          <a:srgbClr val="000000"/>
                        </a:solidFill>
                        <a:effectLst/>
                        <a:latin typeface="Calibri" panose="020F0502020204030204" pitchFamily="34" charset="0"/>
                      </a:endParaRPr>
                    </a:p>
                  </a:txBody>
                  <a:tcPr marL="3697" marR="3697" marT="3697" marB="0" anchor="ctr">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100" u="none" strike="noStrike" dirty="0">
                          <a:effectLst/>
                        </a:rPr>
                        <a:t>GENEL</a:t>
                      </a:r>
                      <a:br>
                        <a:rPr lang="tr-TR" sz="1100" u="none" strike="noStrike" dirty="0">
                          <a:effectLst/>
                        </a:rPr>
                      </a:br>
                      <a:r>
                        <a:rPr lang="tr-TR" sz="1100" u="none" strike="noStrike" dirty="0">
                          <a:effectLst/>
                        </a:rPr>
                        <a:t>NET ORTALAMALARI</a:t>
                      </a:r>
                      <a:endParaRPr lang="tr-TR" sz="1100" b="1" i="0" u="none" strike="noStrike" dirty="0">
                        <a:solidFill>
                          <a:srgbClr val="000000"/>
                        </a:solidFill>
                        <a:effectLst/>
                        <a:latin typeface="Calibri" panose="020F0502020204030204" pitchFamily="34" charset="0"/>
                      </a:endParaRPr>
                    </a:p>
                  </a:txBody>
                  <a:tcPr marL="3697" marR="3697" marT="3697" marB="0" anchor="ctr">
                    <a:solidFill>
                      <a:schemeClr val="accent6">
                        <a:lumMod val="60000"/>
                        <a:lumOff val="40000"/>
                      </a:schemeClr>
                    </a:solidFill>
                  </a:tcPr>
                </a:tc>
                <a:extLst>
                  <a:ext uri="{0D108BD9-81ED-4DB2-BD59-A6C34878D82A}">
                    <a16:rowId xmlns:a16="http://schemas.microsoft.com/office/drawing/2014/main" xmlns="" val="10001"/>
                  </a:ext>
                </a:extLst>
              </a:tr>
              <a:tr h="1491592">
                <a:tc>
                  <a:txBody>
                    <a:bodyPr/>
                    <a:lstStyle/>
                    <a:p>
                      <a:pPr algn="ctr" fontAlgn="ctr"/>
                      <a:r>
                        <a:rPr lang="tr-TR" sz="1400" b="1" u="none" strike="noStrike" dirty="0">
                          <a:effectLst/>
                        </a:rPr>
                        <a:t>YIL </a:t>
                      </a:r>
                      <a:endParaRPr lang="tr-TR" sz="14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1100" b="1" u="none" strike="noStrike" dirty="0">
                          <a:effectLst/>
                        </a:rPr>
                        <a:t>GENEL</a:t>
                      </a:r>
                      <a:r>
                        <a:rPr lang="tr-TR" sz="900" u="none" strike="noStrike" dirty="0">
                          <a:effectLst/>
                        </a:rPr>
                        <a:t> </a:t>
                      </a:r>
                      <a:endParaRPr lang="tr-TR" sz="900" b="0"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1000" u="none" strike="noStrike" dirty="0">
                          <a:effectLst/>
                        </a:rPr>
                        <a:t>SINAVA KATILAN ÖĞRENCİ SAYISI</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SINAVA KATILAN ÖĞRENCİ ORANI (%)</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PUAN ORTALAMALARI</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Türkçe</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Matematik</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Fen Bilimleri</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T.C. İnkılap </a:t>
                      </a:r>
                      <a:br>
                        <a:rPr lang="tr-TR" sz="1000" u="none" strike="noStrike" dirty="0">
                          <a:effectLst/>
                        </a:rPr>
                      </a:br>
                      <a:r>
                        <a:rPr lang="tr-TR" sz="1000" u="none" strike="noStrike" dirty="0">
                          <a:effectLst/>
                        </a:rPr>
                        <a:t>Tarihi ve</a:t>
                      </a:r>
                      <a:br>
                        <a:rPr lang="tr-TR" sz="1000" u="none" strike="noStrike" dirty="0">
                          <a:effectLst/>
                        </a:rPr>
                      </a:br>
                      <a:r>
                        <a:rPr lang="tr-TR" sz="1000" u="none" strike="noStrike" dirty="0">
                          <a:effectLst/>
                        </a:rPr>
                        <a:t>Atatürkçülük</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Din Kültürü </a:t>
                      </a:r>
                      <a:br>
                        <a:rPr lang="tr-TR" sz="1000" u="none" strike="noStrike" dirty="0">
                          <a:effectLst/>
                        </a:rPr>
                      </a:br>
                      <a:r>
                        <a:rPr lang="tr-TR" sz="1000" u="none" strike="noStrike" dirty="0">
                          <a:effectLst/>
                        </a:rPr>
                        <a:t>ve Ahlak</a:t>
                      </a:r>
                      <a:br>
                        <a:rPr lang="tr-TR" sz="1000" u="none" strike="noStrike" dirty="0">
                          <a:effectLst/>
                        </a:rPr>
                      </a:br>
                      <a:r>
                        <a:rPr lang="tr-TR" sz="1000" u="none" strike="noStrike" dirty="0">
                          <a:effectLst/>
                        </a:rPr>
                        <a:t>Bilgisi</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İngilizce</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Türkçe</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Matematik</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Fen Bilimleri</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T.C. İnkılap Tarihi </a:t>
                      </a:r>
                      <a:br>
                        <a:rPr lang="tr-TR" sz="1000" u="none" strike="noStrike" dirty="0">
                          <a:effectLst/>
                        </a:rPr>
                      </a:br>
                      <a:r>
                        <a:rPr lang="tr-TR" sz="1000" u="none" strike="noStrike" dirty="0">
                          <a:effectLst/>
                        </a:rPr>
                        <a:t>ve</a:t>
                      </a:r>
                      <a:br>
                        <a:rPr lang="tr-TR" sz="1000" u="none" strike="noStrike" dirty="0">
                          <a:effectLst/>
                        </a:rPr>
                      </a:br>
                      <a:r>
                        <a:rPr lang="tr-TR" sz="1000" u="none" strike="noStrike" dirty="0">
                          <a:effectLst/>
                        </a:rPr>
                        <a:t>Atatürkçülük</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Din Kültürü ve</a:t>
                      </a:r>
                      <a:br>
                        <a:rPr lang="tr-TR" sz="1000" u="none" strike="noStrike" dirty="0">
                          <a:effectLst/>
                        </a:rPr>
                      </a:br>
                      <a:r>
                        <a:rPr lang="tr-TR" sz="1000" u="none" strike="noStrike" dirty="0">
                          <a:effectLst/>
                        </a:rPr>
                        <a:t> Ahlak</a:t>
                      </a:r>
                      <a:br>
                        <a:rPr lang="tr-TR" sz="1000" u="none" strike="noStrike" dirty="0">
                          <a:effectLst/>
                        </a:rPr>
                      </a:br>
                      <a:r>
                        <a:rPr lang="tr-TR" sz="1000" u="none" strike="noStrike" dirty="0">
                          <a:effectLst/>
                        </a:rPr>
                        <a:t>Bilgisi</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İngilizce</a:t>
                      </a:r>
                      <a:endParaRPr lang="tr-TR" sz="1000" b="1"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3697" marR="3697" marT="3697" marB="0" anchor="ctr">
                    <a:solidFill>
                      <a:schemeClr val="accent2">
                        <a:lumMod val="40000"/>
                        <a:lumOff val="60000"/>
                      </a:schemeClr>
                    </a:solidFill>
                  </a:tcPr>
                </a:tc>
                <a:extLst>
                  <a:ext uri="{0D108BD9-81ED-4DB2-BD59-A6C34878D82A}">
                    <a16:rowId xmlns:a16="http://schemas.microsoft.com/office/drawing/2014/main" xmlns="" val="10002"/>
                  </a:ext>
                </a:extLst>
              </a:tr>
              <a:tr h="220434">
                <a:tc rowSpan="3">
                  <a:txBody>
                    <a:bodyPr/>
                    <a:lstStyle/>
                    <a:p>
                      <a:pPr algn="ctr" fontAlgn="ctr"/>
                      <a:r>
                        <a:rPr lang="tr-TR" sz="900" u="none" strike="noStrike" dirty="0">
                          <a:effectLst/>
                        </a:rPr>
                        <a:t>2020</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TÜRKİYE</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1.472.088</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88,08</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286,35</a:t>
                      </a:r>
                      <a:endParaRPr lang="tr-TR" sz="900" b="1"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10,00</a:t>
                      </a:r>
                      <a:endParaRPr lang="tr-TR" sz="900" b="1"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4,89</a:t>
                      </a:r>
                      <a:endParaRPr lang="tr-TR" sz="900" b="1"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10,21</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5,05</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6,39</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3,53</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40,07</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7,44</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2,55</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7,82</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3,86</a:t>
                      </a:r>
                      <a:endParaRPr lang="tr-TR" sz="900" b="0"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5,43</a:t>
                      </a:r>
                      <a:endParaRPr lang="tr-TR" sz="900" b="0"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2,56</a:t>
                      </a:r>
                      <a:endParaRPr lang="tr-TR" sz="900" b="0"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29,66</a:t>
                      </a:r>
                      <a:endParaRPr lang="tr-TR" sz="900" b="1" i="0" u="none" strike="noStrike">
                        <a:solidFill>
                          <a:srgbClr val="000000"/>
                        </a:solidFill>
                        <a:effectLst/>
                        <a:latin typeface="Calibri" panose="020F0502020204030204" pitchFamily="34" charset="0"/>
                      </a:endParaRPr>
                    </a:p>
                  </a:txBody>
                  <a:tcPr marL="3697" marR="3697" marT="3697" marB="0" anchor="ctr">
                    <a:solidFill>
                      <a:srgbClr val="C7E0F7"/>
                    </a:solidFill>
                  </a:tcPr>
                </a:tc>
                <a:extLst>
                  <a:ext uri="{0D108BD9-81ED-4DB2-BD59-A6C34878D82A}">
                    <a16:rowId xmlns:a16="http://schemas.microsoft.com/office/drawing/2014/main" xmlns="" val="10003"/>
                  </a:ext>
                </a:extLst>
              </a:tr>
              <a:tr h="220434">
                <a:tc vMerge="1">
                  <a:txBody>
                    <a:bodyPr/>
                    <a:lstStyle/>
                    <a:p>
                      <a:endParaRPr lang="tr-TR"/>
                    </a:p>
                  </a:txBody>
                  <a:tcPr/>
                </a:tc>
                <a:tc>
                  <a:txBody>
                    <a:bodyPr/>
                    <a:lstStyle/>
                    <a:p>
                      <a:pPr algn="ctr" fontAlgn="ctr"/>
                      <a:r>
                        <a:rPr lang="tr-TR" sz="900" u="none" strike="noStrike" dirty="0">
                          <a:effectLst/>
                        </a:rPr>
                        <a:t>BALIKESİR</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17.293</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91,31</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296,46</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10,52</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5,08</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10,76</a:t>
                      </a:r>
                      <a:endParaRPr lang="tr-TR" sz="900" b="0"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5,34</a:t>
                      </a:r>
                      <a:endParaRPr lang="tr-TR" sz="900" b="0"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6,57</a:t>
                      </a:r>
                      <a:endParaRPr lang="tr-TR" sz="900" b="0"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4,03</a:t>
                      </a:r>
                      <a:endParaRPr lang="tr-TR" sz="900" b="0"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42,30</a:t>
                      </a:r>
                      <a:endParaRPr lang="tr-TR" sz="900" b="1"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8,17</a:t>
                      </a:r>
                      <a:endParaRPr lang="tr-TR" sz="900" b="0"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3</a:t>
                      </a:r>
                      <a:endParaRPr lang="tr-TR" sz="900" b="0"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a:effectLst/>
                        </a:rPr>
                        <a:t>8,62</a:t>
                      </a:r>
                      <a:endParaRPr lang="tr-TR" sz="900" b="0" i="0" u="none" strike="noStrike">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4,26</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5,69</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3,15</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32,89</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extLst>
                  <a:ext uri="{0D108BD9-81ED-4DB2-BD59-A6C34878D82A}">
                    <a16:rowId xmlns:a16="http://schemas.microsoft.com/office/drawing/2014/main" xmlns="" val="10004"/>
                  </a:ext>
                </a:extLst>
              </a:tr>
              <a:tr h="227781">
                <a:tc vMerge="1">
                  <a:txBody>
                    <a:bodyPr/>
                    <a:lstStyle/>
                    <a:p>
                      <a:endParaRPr lang="tr-TR"/>
                    </a:p>
                  </a:txBody>
                  <a:tcPr/>
                </a:tc>
                <a:tc>
                  <a:txBody>
                    <a:bodyPr/>
                    <a:lstStyle/>
                    <a:p>
                      <a:pPr algn="ctr" fontAlgn="ctr"/>
                      <a:r>
                        <a:rPr lang="tr-TR" sz="900" u="none" strike="noStrike" dirty="0">
                          <a:effectLst/>
                        </a:rPr>
                        <a:t>BANDIRMA</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2192</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92,99</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288,14</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11,27</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5,40</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11,83</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5,92</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6,98</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4,63</a:t>
                      </a:r>
                      <a:endParaRPr lang="tr-TR" sz="900" b="0"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46,04</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9,08</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3,46</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9,92</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4,99</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6,23</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3,85</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tc>
                  <a:txBody>
                    <a:bodyPr/>
                    <a:lstStyle/>
                    <a:p>
                      <a:pPr algn="ctr" fontAlgn="ctr"/>
                      <a:r>
                        <a:rPr lang="tr-TR" sz="900" u="none" strike="noStrike" dirty="0">
                          <a:effectLst/>
                        </a:rPr>
                        <a:t>37,53</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extLst>
                  <a:ext uri="{0D108BD9-81ED-4DB2-BD59-A6C34878D82A}">
                    <a16:rowId xmlns:a16="http://schemas.microsoft.com/office/drawing/2014/main" xmlns="" val="10005"/>
                  </a:ext>
                </a:extLst>
              </a:tr>
              <a:tr h="227781">
                <a:tc>
                  <a:txBody>
                    <a:bodyPr/>
                    <a:lstStyle/>
                    <a:p>
                      <a:pPr algn="ctr" fontAlgn="ctr"/>
                      <a:r>
                        <a:rPr lang="tr-TR" sz="1050" b="1" i="0" u="none" strike="noStrike" dirty="0">
                          <a:solidFill>
                            <a:srgbClr val="C00000"/>
                          </a:solidFill>
                          <a:effectLst/>
                          <a:latin typeface="Calibri" panose="020F0502020204030204" pitchFamily="34" charset="0"/>
                        </a:rPr>
                        <a:t>!!!!!!!</a:t>
                      </a:r>
                    </a:p>
                  </a:txBody>
                  <a:tcPr marL="3697" marR="3697" marT="3697" marB="0" anchor="ctr">
                    <a:solidFill>
                      <a:srgbClr val="C7E0F7"/>
                    </a:solidFill>
                  </a:tcPr>
                </a:tc>
                <a:tc>
                  <a:txBody>
                    <a:bodyPr/>
                    <a:lstStyle/>
                    <a:p>
                      <a:pPr algn="ctr" fontAlgn="ctr"/>
                      <a:r>
                        <a:rPr lang="tr-TR" sz="1050" b="1" i="0" u="none" strike="noStrike" dirty="0">
                          <a:solidFill>
                            <a:srgbClr val="C00000"/>
                          </a:solidFill>
                          <a:effectLst/>
                          <a:latin typeface="Calibri" panose="020F0502020204030204" pitchFamily="34" charset="0"/>
                        </a:rPr>
                        <a:t>OKUL</a:t>
                      </a:r>
                    </a:p>
                  </a:txBody>
                  <a:tcPr marL="3697" marR="3697" marT="3697" marB="0" anchor="ctr">
                    <a:solidFill>
                      <a:srgbClr val="C7E0F7"/>
                    </a:solidFill>
                  </a:tcPr>
                </a:tc>
                <a:tc>
                  <a:txBody>
                    <a:bodyPr/>
                    <a:lstStyle/>
                    <a:p>
                      <a:pPr algn="ctr" fontAlgn="ctr"/>
                      <a:r>
                        <a:rPr lang="tr-TR" sz="900" b="0" i="0" u="none" strike="noStrike" dirty="0">
                          <a:solidFill>
                            <a:srgbClr val="000000"/>
                          </a:solidFill>
                          <a:effectLst/>
                          <a:latin typeface="Calibri" panose="020F0502020204030204" pitchFamily="34" charset="0"/>
                        </a:rPr>
                        <a:t>103</a:t>
                      </a:r>
                    </a:p>
                  </a:txBody>
                  <a:tcPr marL="3697" marR="3697" marT="3697" marB="0" anchor="ctr">
                    <a:solidFill>
                      <a:srgbClr val="C7E0F7"/>
                    </a:solidFill>
                  </a:tcPr>
                </a:tc>
                <a:tc>
                  <a:txBody>
                    <a:bodyPr/>
                    <a:lstStyle/>
                    <a:p>
                      <a:pPr algn="ctr" fontAlgn="ctr"/>
                      <a:r>
                        <a:rPr lang="tr-TR" sz="900" b="0" i="0" u="none" strike="noStrike" dirty="0">
                          <a:solidFill>
                            <a:srgbClr val="000000"/>
                          </a:solidFill>
                          <a:effectLst/>
                          <a:latin typeface="Calibri" panose="020F0502020204030204" pitchFamily="34" charset="0"/>
                        </a:rPr>
                        <a:t>96,26</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265,04</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8,55</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4,06</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9,26</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4,71</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5,69</a:t>
                      </a:r>
                    </a:p>
                  </a:txBody>
                  <a:tcPr marL="3697" marR="3697" marT="3697" marB="0" anchor="ctr">
                    <a:solidFill>
                      <a:srgbClr val="C7E0F7"/>
                    </a:solidFill>
                  </a:tcPr>
                </a:tc>
                <a:tc>
                  <a:txBody>
                    <a:bodyPr/>
                    <a:lstStyle/>
                    <a:p>
                      <a:pPr algn="ctr" fontAlgn="ctr"/>
                      <a:r>
                        <a:rPr lang="tr-TR" sz="900" b="0" i="0" u="none" strike="noStrike" dirty="0">
                          <a:solidFill>
                            <a:srgbClr val="000000"/>
                          </a:solidFill>
                          <a:effectLst/>
                          <a:latin typeface="Calibri" panose="020F0502020204030204" pitchFamily="34" charset="0"/>
                        </a:rPr>
                        <a:t>2,28</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34,55</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5,59</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1,50</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6,65</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3,50</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4,67</a:t>
                      </a:r>
                    </a:p>
                  </a:txBody>
                  <a:tcPr marL="3697" marR="3697" marT="3697" marB="0" anchor="ctr">
                    <a:solidFill>
                      <a:srgbClr val="C7E0F7"/>
                    </a:solidFill>
                  </a:tcPr>
                </a:tc>
                <a:tc>
                  <a:txBody>
                    <a:bodyPr/>
                    <a:lstStyle/>
                    <a:p>
                      <a:pPr algn="ctr" fontAlgn="ctr"/>
                      <a:r>
                        <a:rPr lang="tr-TR" sz="900" b="1" i="0" u="none" strike="noStrike" dirty="0">
                          <a:solidFill>
                            <a:srgbClr val="000000"/>
                          </a:solidFill>
                          <a:effectLst/>
                          <a:latin typeface="Calibri" panose="020F0502020204030204" pitchFamily="34" charset="0"/>
                        </a:rPr>
                        <a:t>1,28</a:t>
                      </a:r>
                    </a:p>
                  </a:txBody>
                  <a:tcPr marL="3697" marR="3697" marT="3697" marB="0" anchor="ctr">
                    <a:solidFill>
                      <a:srgbClr val="C7E0F7"/>
                    </a:solidFill>
                  </a:tcPr>
                </a:tc>
                <a:tc>
                  <a:txBody>
                    <a:bodyPr/>
                    <a:lstStyle/>
                    <a:p>
                      <a:pPr algn="ctr" fontAlgn="ctr"/>
                      <a:r>
                        <a:rPr lang="tr-TR" sz="900" b="1" i="0" u="none" strike="noStrike">
                          <a:solidFill>
                            <a:srgbClr val="000000"/>
                          </a:solidFill>
                          <a:effectLst/>
                          <a:latin typeface="Calibri" panose="020F0502020204030204" pitchFamily="34" charset="0"/>
                        </a:rPr>
                        <a:t>23,19</a:t>
                      </a:r>
                      <a:endParaRPr lang="tr-TR" sz="900" b="1" i="0" u="none" strike="noStrike" dirty="0">
                        <a:solidFill>
                          <a:srgbClr val="000000"/>
                        </a:solidFill>
                        <a:effectLst/>
                        <a:latin typeface="Calibri" panose="020F0502020204030204" pitchFamily="34" charset="0"/>
                      </a:endParaRPr>
                    </a:p>
                  </a:txBody>
                  <a:tcPr marL="3697" marR="3697" marT="3697" marB="0" anchor="ctr">
                    <a:solidFill>
                      <a:srgbClr val="C7E0F7"/>
                    </a:solidFill>
                  </a:tcPr>
                </a:tc>
                <a:extLst>
                  <a:ext uri="{0D108BD9-81ED-4DB2-BD59-A6C34878D82A}">
                    <a16:rowId xmlns:a16="http://schemas.microsoft.com/office/drawing/2014/main" xmlns="" val="10006"/>
                  </a:ext>
                </a:extLst>
              </a:tr>
              <a:tr h="220434">
                <a:tc rowSpan="3">
                  <a:txBody>
                    <a:bodyPr/>
                    <a:lstStyle/>
                    <a:p>
                      <a:pPr algn="ctr" fontAlgn="ctr"/>
                      <a:r>
                        <a:rPr lang="tr-TR" sz="900" u="none" strike="noStrike" dirty="0">
                          <a:effectLst/>
                        </a:rPr>
                        <a:t>2021</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TÜRKİYE</a:t>
                      </a:r>
                      <a:endParaRPr lang="tr-TR" sz="900" b="0"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1.038.492</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83,49</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268,35</a:t>
                      </a:r>
                      <a:endParaRPr lang="tr-TR" sz="900" b="1"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9,41</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4,20</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8,04</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5,23</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6,35</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4,93</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38,16</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Açıklanmadı</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Açıklanmadı</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Açıklanmadı</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Açıklanmadı</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Açıklanmadı</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Açıklanmadı</a:t>
                      </a:r>
                      <a:endParaRPr lang="tr-TR" sz="900" b="1"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a:t>
                      </a:r>
                      <a:endParaRPr lang="tr-TR" sz="900" b="1"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extLst>
                  <a:ext uri="{0D108BD9-81ED-4DB2-BD59-A6C34878D82A}">
                    <a16:rowId xmlns:a16="http://schemas.microsoft.com/office/drawing/2014/main" xmlns="" val="10007"/>
                  </a:ext>
                </a:extLst>
              </a:tr>
              <a:tr h="220434">
                <a:tc vMerge="1">
                  <a:txBody>
                    <a:bodyPr/>
                    <a:lstStyle/>
                    <a:p>
                      <a:endParaRPr lang="tr-TR"/>
                    </a:p>
                  </a:txBody>
                  <a:tcPr/>
                </a:tc>
                <a:tc>
                  <a:txBody>
                    <a:bodyPr/>
                    <a:lstStyle/>
                    <a:p>
                      <a:pPr algn="ctr" fontAlgn="ctr"/>
                      <a:r>
                        <a:rPr lang="tr-TR" sz="900" u="none" strike="noStrike" dirty="0">
                          <a:effectLst/>
                        </a:rPr>
                        <a:t>BALIKESİR</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11.771</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88,14</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277,14</a:t>
                      </a:r>
                      <a:endParaRPr lang="tr-TR" sz="900" b="1"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10,08</a:t>
                      </a:r>
                      <a:endParaRPr lang="tr-TR" sz="900" b="0"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4,11</a:t>
                      </a:r>
                      <a:endParaRPr lang="tr-TR" sz="900" b="0"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8,54</a:t>
                      </a:r>
                      <a:endParaRPr lang="tr-TR" sz="900" b="0"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5,48</a:t>
                      </a:r>
                      <a:endParaRPr lang="tr-TR" sz="900" b="0"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6,51</a:t>
                      </a:r>
                      <a:endParaRPr lang="tr-TR" sz="900" b="0"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5,01</a:t>
                      </a:r>
                      <a:endParaRPr lang="tr-TR" sz="900" b="0"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39,73</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7,32</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1,94</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5,89</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4,4</a:t>
                      </a:r>
                      <a:endParaRPr lang="tr-TR" sz="900" b="0"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6,51</a:t>
                      </a:r>
                      <a:endParaRPr lang="tr-TR" sz="900" b="0"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4,22</a:t>
                      </a:r>
                      <a:endParaRPr lang="tr-TR" sz="900" b="0"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a:effectLst/>
                        </a:rPr>
                        <a:t>30,28</a:t>
                      </a:r>
                      <a:endParaRPr lang="tr-TR" sz="900" b="1" i="0" u="none" strike="noStrike">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extLst>
                  <a:ext uri="{0D108BD9-81ED-4DB2-BD59-A6C34878D82A}">
                    <a16:rowId xmlns:a16="http://schemas.microsoft.com/office/drawing/2014/main" xmlns="" val="10008"/>
                  </a:ext>
                </a:extLst>
              </a:tr>
              <a:tr h="227781">
                <a:tc vMerge="1">
                  <a:txBody>
                    <a:bodyPr/>
                    <a:lstStyle/>
                    <a:p>
                      <a:endParaRPr lang="tr-TR"/>
                    </a:p>
                  </a:txBody>
                  <a:tcPr/>
                </a:tc>
                <a:tc>
                  <a:txBody>
                    <a:bodyPr/>
                    <a:lstStyle/>
                    <a:p>
                      <a:pPr algn="ctr" fontAlgn="ctr"/>
                      <a:r>
                        <a:rPr lang="tr-TR" sz="900" u="none" strike="noStrike" dirty="0">
                          <a:effectLst/>
                        </a:rPr>
                        <a:t>BANDIRMA</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1526</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89,65</a:t>
                      </a:r>
                      <a:endParaRPr lang="tr-TR" sz="900" b="0"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288,14</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10,73</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4,28</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9,25</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5,83</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6,79</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5,79</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42,68</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8,12</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2,21</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6,73</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4,85</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5,95</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5,12</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tc>
                  <a:txBody>
                    <a:bodyPr/>
                    <a:lstStyle/>
                    <a:p>
                      <a:pPr algn="ctr" fontAlgn="ctr"/>
                      <a:r>
                        <a:rPr lang="tr-TR" sz="900" u="none" strike="noStrike" dirty="0">
                          <a:effectLst/>
                        </a:rPr>
                        <a:t>32,98</a:t>
                      </a:r>
                      <a:endParaRPr lang="tr-TR" sz="900" b="1" i="0" u="none" strike="noStrike" dirty="0">
                        <a:solidFill>
                          <a:srgbClr val="000000"/>
                        </a:solidFill>
                        <a:effectLst/>
                        <a:latin typeface="Calibri" panose="020F0502020204030204" pitchFamily="34" charset="0"/>
                      </a:endParaRPr>
                    </a:p>
                  </a:txBody>
                  <a:tcPr marL="3697" marR="3697" marT="3697" marB="0" anchor="ctr">
                    <a:solidFill>
                      <a:schemeClr val="accent5">
                        <a:lumMod val="60000"/>
                        <a:lumOff val="40000"/>
                      </a:schemeClr>
                    </a:solidFill>
                  </a:tcPr>
                </a:tc>
                <a:extLst>
                  <a:ext uri="{0D108BD9-81ED-4DB2-BD59-A6C34878D82A}">
                    <a16:rowId xmlns:a16="http://schemas.microsoft.com/office/drawing/2014/main" xmlns="" val="10009"/>
                  </a:ext>
                </a:extLst>
              </a:tr>
              <a:tr h="227781">
                <a:tc>
                  <a:txBody>
                    <a:bodyPr/>
                    <a:lstStyle/>
                    <a:p>
                      <a:pPr algn="ctr" fontAlgn="ctr"/>
                      <a:r>
                        <a:rPr lang="tr-TR" sz="1050" b="1" i="0" u="none" strike="noStrike" dirty="0">
                          <a:solidFill>
                            <a:srgbClr val="C00000"/>
                          </a:solidFill>
                          <a:effectLst/>
                          <a:latin typeface="Calibri" panose="020F0502020204030204" pitchFamily="34" charset="0"/>
                        </a:rPr>
                        <a:t>!!!!!!!</a:t>
                      </a:r>
                    </a:p>
                  </a:txBody>
                  <a:tcPr marL="3697" marR="3697" marT="3697" marB="0" anchor="ctr">
                    <a:solidFill>
                      <a:schemeClr val="accent5">
                        <a:lumMod val="60000"/>
                        <a:lumOff val="40000"/>
                      </a:schemeClr>
                    </a:solidFill>
                  </a:tcPr>
                </a:tc>
                <a:tc>
                  <a:txBody>
                    <a:bodyPr/>
                    <a:lstStyle/>
                    <a:p>
                      <a:pPr algn="ctr" fontAlgn="ctr"/>
                      <a:r>
                        <a:rPr lang="tr-TR" sz="1050" b="1" i="0" u="none" strike="noStrike" dirty="0">
                          <a:solidFill>
                            <a:srgbClr val="C00000"/>
                          </a:solidFill>
                          <a:effectLst/>
                          <a:latin typeface="Calibri" panose="020F0502020204030204" pitchFamily="34" charset="0"/>
                        </a:rPr>
                        <a:t>OKUL</a:t>
                      </a:r>
                    </a:p>
                  </a:txBody>
                  <a:tcPr marL="3697" marR="3697" marT="3697" marB="0" anchor="ctr">
                    <a:solidFill>
                      <a:schemeClr val="accent5">
                        <a:lumMod val="60000"/>
                        <a:lumOff val="4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67</a:t>
                      </a:r>
                    </a:p>
                  </a:txBody>
                  <a:tcPr marL="3697" marR="3697" marT="3697" marB="0" anchor="ctr">
                    <a:solidFill>
                      <a:schemeClr val="accent5">
                        <a:lumMod val="60000"/>
                        <a:lumOff val="40000"/>
                      </a:schemeClr>
                    </a:solidFill>
                  </a:tcPr>
                </a:tc>
                <a:tc>
                  <a:txBody>
                    <a:bodyPr/>
                    <a:lstStyle/>
                    <a:p>
                      <a:pPr algn="ctr" fontAlgn="ctr"/>
                      <a:r>
                        <a:rPr lang="tr-TR" sz="900" b="0" i="0" u="none" strike="noStrike" dirty="0">
                          <a:solidFill>
                            <a:srgbClr val="000000"/>
                          </a:solidFill>
                          <a:effectLst/>
                          <a:latin typeface="Calibri" panose="020F0502020204030204" pitchFamily="34" charset="0"/>
                        </a:rPr>
                        <a:t>89,33</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246,12</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8,96</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2,49</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6,91</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4,54</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5,72</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2,76</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31,38</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5,83</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0,00</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3,2</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3,15</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4,51</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1,79</a:t>
                      </a:r>
                    </a:p>
                  </a:txBody>
                  <a:tcPr marL="3697" marR="3697" marT="3697" marB="0" anchor="ctr">
                    <a:solidFill>
                      <a:schemeClr val="accent5">
                        <a:lumMod val="60000"/>
                        <a:lumOff val="40000"/>
                      </a:schemeClr>
                    </a:solidFill>
                  </a:tcPr>
                </a:tc>
                <a:tc>
                  <a:txBody>
                    <a:bodyPr/>
                    <a:lstStyle/>
                    <a:p>
                      <a:pPr algn="ctr" fontAlgn="ctr"/>
                      <a:r>
                        <a:rPr lang="tr-TR" sz="900" b="1" i="0" u="none" strike="noStrike" dirty="0">
                          <a:solidFill>
                            <a:srgbClr val="000000"/>
                          </a:solidFill>
                          <a:effectLst/>
                          <a:latin typeface="Calibri" panose="020F0502020204030204" pitchFamily="34" charset="0"/>
                        </a:rPr>
                        <a:t>19</a:t>
                      </a:r>
                    </a:p>
                  </a:txBody>
                  <a:tcPr marL="3697" marR="3697" marT="3697" marB="0" anchor="ctr">
                    <a:solidFill>
                      <a:schemeClr val="accent5">
                        <a:lumMod val="60000"/>
                        <a:lumOff val="40000"/>
                      </a:schemeClr>
                    </a:solidFill>
                  </a:tcPr>
                </a:tc>
                <a:extLst>
                  <a:ext uri="{0D108BD9-81ED-4DB2-BD59-A6C34878D82A}">
                    <a16:rowId xmlns:a16="http://schemas.microsoft.com/office/drawing/2014/main" xmlns="" val="10010"/>
                  </a:ext>
                </a:extLst>
              </a:tr>
              <a:tr h="220434">
                <a:tc rowSpan="3">
                  <a:txBody>
                    <a:bodyPr/>
                    <a:lstStyle/>
                    <a:p>
                      <a:pPr algn="ctr" fontAlgn="ctr"/>
                      <a:r>
                        <a:rPr lang="tr-TR" sz="900" u="none" strike="noStrike">
                          <a:effectLst/>
                        </a:rPr>
                        <a:t>2022</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TÜRKİYE</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1.031.799</a:t>
                      </a:r>
                      <a:endParaRPr lang="tr-TR" sz="900" b="0"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83</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285,88</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9,22</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4,74</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9,50</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5,54</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6,45</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4,59</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40,04</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Açıklanmadı</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Açıklanmadı</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Açıklanmadı</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Açıklanmadı</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Açıklanmadı</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Açıklanmadı</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a:t>
                      </a:r>
                      <a:endParaRPr lang="tr-TR" sz="900" b="1" i="0" u="none" strike="noStrike" dirty="0">
                        <a:solidFill>
                          <a:srgbClr val="000000"/>
                        </a:solidFill>
                        <a:effectLst/>
                        <a:latin typeface="Calibri" panose="020F0502020204030204" pitchFamily="34" charset="0"/>
                      </a:endParaRPr>
                    </a:p>
                  </a:txBody>
                  <a:tcPr marL="3697" marR="3697" marT="3697" marB="0" anchor="ctr"/>
                </a:tc>
                <a:extLst>
                  <a:ext uri="{0D108BD9-81ED-4DB2-BD59-A6C34878D82A}">
                    <a16:rowId xmlns:a16="http://schemas.microsoft.com/office/drawing/2014/main" xmlns="" val="10011"/>
                  </a:ext>
                </a:extLst>
              </a:tr>
              <a:tr h="220434">
                <a:tc vMerge="1">
                  <a:txBody>
                    <a:bodyPr/>
                    <a:lstStyle/>
                    <a:p>
                      <a:endParaRPr lang="tr-TR"/>
                    </a:p>
                  </a:txBody>
                  <a:tcPr/>
                </a:tc>
                <a:tc>
                  <a:txBody>
                    <a:bodyPr/>
                    <a:lstStyle/>
                    <a:p>
                      <a:pPr algn="ctr" fontAlgn="ctr"/>
                      <a:r>
                        <a:rPr lang="tr-TR" sz="900" u="none" strike="noStrike">
                          <a:effectLst/>
                        </a:rPr>
                        <a:t>BALIKESİR</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11.574</a:t>
                      </a:r>
                      <a:endParaRPr lang="tr-TR" sz="900" b="0"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88,49</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302,60</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9,97</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4,97</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10,32</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5,90</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6,76</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4,51</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42,44</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7,65</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3,40</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8,47</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5,00</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6,00</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3,89</a:t>
                      </a:r>
                      <a:endParaRPr lang="tr-TR" sz="900" b="0"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34,41</a:t>
                      </a:r>
                      <a:endParaRPr lang="tr-TR" sz="900" b="1" i="0" u="none" strike="noStrike" dirty="0">
                        <a:solidFill>
                          <a:srgbClr val="000000"/>
                        </a:solidFill>
                        <a:effectLst/>
                        <a:latin typeface="Calibri" panose="020F0502020204030204" pitchFamily="34" charset="0"/>
                      </a:endParaRPr>
                    </a:p>
                  </a:txBody>
                  <a:tcPr marL="3697" marR="3697" marT="3697" marB="0" anchor="ctr"/>
                </a:tc>
                <a:extLst>
                  <a:ext uri="{0D108BD9-81ED-4DB2-BD59-A6C34878D82A}">
                    <a16:rowId xmlns:a16="http://schemas.microsoft.com/office/drawing/2014/main" xmlns="" val="10012"/>
                  </a:ext>
                </a:extLst>
              </a:tr>
              <a:tr h="227781">
                <a:tc vMerge="1">
                  <a:txBody>
                    <a:bodyPr/>
                    <a:lstStyle/>
                    <a:p>
                      <a:endParaRPr lang="tr-TR"/>
                    </a:p>
                  </a:txBody>
                  <a:tcPr/>
                </a:tc>
                <a:tc>
                  <a:txBody>
                    <a:bodyPr/>
                    <a:lstStyle/>
                    <a:p>
                      <a:pPr algn="ctr" fontAlgn="ctr"/>
                      <a:r>
                        <a:rPr lang="tr-TR" sz="900" u="none" strike="noStrike" dirty="0">
                          <a:effectLst/>
                        </a:rPr>
                        <a:t>BANDIRMA</a:t>
                      </a:r>
                      <a:endParaRPr lang="tr-TR" sz="900" b="0"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1474</a:t>
                      </a:r>
                      <a:endParaRPr lang="tr-TR" sz="900" b="0"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87,37</a:t>
                      </a:r>
                      <a:endParaRPr lang="tr-TR" sz="900" b="0"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317,51</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10,99</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5,43</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11,36</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6,31</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7,10</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a:effectLst/>
                        </a:rPr>
                        <a:t>5,37</a:t>
                      </a:r>
                      <a:endParaRPr lang="tr-TR" sz="900" b="1" i="0" u="none" strike="noStrike">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46,55</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8,82</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4,01</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9,64</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5,52</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6,42</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4,83</a:t>
                      </a:r>
                      <a:endParaRPr lang="tr-TR" sz="900" b="1" i="0" u="none" strike="noStrike" dirty="0">
                        <a:solidFill>
                          <a:srgbClr val="000000"/>
                        </a:solidFill>
                        <a:effectLst/>
                        <a:latin typeface="Calibri" panose="020F0502020204030204" pitchFamily="34" charset="0"/>
                      </a:endParaRPr>
                    </a:p>
                  </a:txBody>
                  <a:tcPr marL="3697" marR="3697" marT="3697" marB="0" anchor="ctr"/>
                </a:tc>
                <a:tc>
                  <a:txBody>
                    <a:bodyPr/>
                    <a:lstStyle/>
                    <a:p>
                      <a:pPr algn="ctr" fontAlgn="ctr"/>
                      <a:r>
                        <a:rPr lang="tr-TR" sz="900" u="none" strike="noStrike" dirty="0">
                          <a:effectLst/>
                        </a:rPr>
                        <a:t>39,23</a:t>
                      </a:r>
                      <a:endParaRPr lang="tr-TR" sz="900" b="1" i="0" u="none" strike="noStrike" dirty="0">
                        <a:solidFill>
                          <a:srgbClr val="000000"/>
                        </a:solidFill>
                        <a:effectLst/>
                        <a:latin typeface="Calibri" panose="020F0502020204030204" pitchFamily="34" charset="0"/>
                      </a:endParaRPr>
                    </a:p>
                  </a:txBody>
                  <a:tcPr marL="3697" marR="3697" marT="3697" marB="0" anchor="ctr"/>
                </a:tc>
                <a:extLst>
                  <a:ext uri="{0D108BD9-81ED-4DB2-BD59-A6C34878D82A}">
                    <a16:rowId xmlns:a16="http://schemas.microsoft.com/office/drawing/2014/main" xmlns="" val="10013"/>
                  </a:ext>
                </a:extLst>
              </a:tr>
              <a:tr h="227781">
                <a:tc>
                  <a:txBody>
                    <a:bodyPr/>
                    <a:lstStyle/>
                    <a:p>
                      <a:pPr algn="ctr" fontAlgn="ctr"/>
                      <a:r>
                        <a:rPr lang="tr-TR" sz="1050" b="1" i="0" u="none" strike="noStrike" dirty="0">
                          <a:solidFill>
                            <a:srgbClr val="C00000"/>
                          </a:solidFill>
                          <a:effectLst/>
                          <a:latin typeface="Calibri" panose="020F0502020204030204" pitchFamily="34" charset="0"/>
                        </a:rPr>
                        <a:t>!!!!!!!</a:t>
                      </a:r>
                    </a:p>
                  </a:txBody>
                  <a:tcPr marL="3697" marR="3697" marT="3697" marB="0" anchor="ctr"/>
                </a:tc>
                <a:tc>
                  <a:txBody>
                    <a:bodyPr/>
                    <a:lstStyle/>
                    <a:p>
                      <a:pPr algn="ctr" fontAlgn="ctr"/>
                      <a:r>
                        <a:rPr lang="tr-TR" sz="1050" b="1" i="0" u="none" strike="noStrike" dirty="0">
                          <a:solidFill>
                            <a:srgbClr val="C00000"/>
                          </a:solidFill>
                          <a:effectLst/>
                          <a:latin typeface="Calibri" panose="020F0502020204030204" pitchFamily="34" charset="0"/>
                        </a:rPr>
                        <a:t>OKUL</a:t>
                      </a:r>
                    </a:p>
                  </a:txBody>
                  <a:tcPr marL="3697" marR="3697" marT="3697" marB="0" anchor="ctr"/>
                </a:tc>
                <a:tc>
                  <a:txBody>
                    <a:bodyPr/>
                    <a:lstStyle/>
                    <a:p>
                      <a:pPr algn="ctr" fontAlgn="ctr"/>
                      <a:r>
                        <a:rPr lang="tr-TR" sz="900" b="0" i="0" u="none" strike="noStrike" dirty="0">
                          <a:solidFill>
                            <a:srgbClr val="000000"/>
                          </a:solidFill>
                          <a:effectLst/>
                          <a:latin typeface="Calibri" panose="020F0502020204030204" pitchFamily="34" charset="0"/>
                        </a:rPr>
                        <a:t>53</a:t>
                      </a:r>
                    </a:p>
                  </a:txBody>
                  <a:tcPr marL="3697" marR="3697" marT="3697" marB="0" anchor="ctr"/>
                </a:tc>
                <a:tc>
                  <a:txBody>
                    <a:bodyPr/>
                    <a:lstStyle/>
                    <a:p>
                      <a:pPr algn="ctr" fontAlgn="ctr"/>
                      <a:r>
                        <a:rPr lang="tr-TR" sz="900" b="0" i="0" u="none" strike="noStrike" dirty="0">
                          <a:solidFill>
                            <a:srgbClr val="000000"/>
                          </a:solidFill>
                          <a:effectLst/>
                          <a:latin typeface="Calibri" panose="020F0502020204030204" pitchFamily="34" charset="0"/>
                        </a:rPr>
                        <a:t>85,48</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266,36</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8,64</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3,28</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7,38</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4,36</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5,40</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3,40</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32,46</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5,88</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1,50</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5,24</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3,19</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4,33</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2,55</a:t>
                      </a:r>
                    </a:p>
                  </a:txBody>
                  <a:tcPr marL="3697" marR="3697" marT="3697" marB="0" anchor="ctr"/>
                </a:tc>
                <a:tc>
                  <a:txBody>
                    <a:bodyPr/>
                    <a:lstStyle/>
                    <a:p>
                      <a:pPr algn="ctr" fontAlgn="ctr"/>
                      <a:r>
                        <a:rPr lang="tr-TR" sz="900" b="1" i="0" u="none" strike="noStrike" dirty="0">
                          <a:solidFill>
                            <a:srgbClr val="000000"/>
                          </a:solidFill>
                          <a:effectLst/>
                          <a:latin typeface="Calibri" panose="020F0502020204030204" pitchFamily="34" charset="0"/>
                        </a:rPr>
                        <a:t>22,69</a:t>
                      </a:r>
                    </a:p>
                  </a:txBody>
                  <a:tcPr marL="3697" marR="3697" marT="3697" marB="0" anchor="ctr"/>
                </a:tc>
                <a:extLst>
                  <a:ext uri="{0D108BD9-81ED-4DB2-BD59-A6C34878D82A}">
                    <a16:rowId xmlns:a16="http://schemas.microsoft.com/office/drawing/2014/main" xmlns="" val="10014"/>
                  </a:ext>
                </a:extLst>
              </a:tr>
            </a:tbl>
          </a:graphicData>
        </a:graphic>
      </p:graphicFrame>
      <p:cxnSp>
        <p:nvCxnSpPr>
          <p:cNvPr id="3" name="Düz Ok Bağlayıcısı 2"/>
          <p:cNvCxnSpPr/>
          <p:nvPr/>
        </p:nvCxnSpPr>
        <p:spPr>
          <a:xfrm flipH="1">
            <a:off x="-242292" y="4797152"/>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Düz Ok Bağlayıcısı 4"/>
          <p:cNvCxnSpPr/>
          <p:nvPr/>
        </p:nvCxnSpPr>
        <p:spPr>
          <a:xfrm flipH="1">
            <a:off x="-332184" y="5733256"/>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flipH="1">
            <a:off x="-269186" y="6597352"/>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818356" y="4077072"/>
            <a:ext cx="461665" cy="2862322"/>
          </a:xfrm>
          <a:prstGeom prst="rect">
            <a:avLst/>
          </a:prstGeom>
          <a:noFill/>
        </p:spPr>
        <p:txBody>
          <a:bodyPr vert="vert270" wrap="square" rtlCol="0">
            <a:spAutoFit/>
          </a:bodyPr>
          <a:lstStyle/>
          <a:p>
            <a:r>
              <a:rPr lang="tr-TR" dirty="0">
                <a:solidFill>
                  <a:schemeClr val="bg1"/>
                </a:solidFill>
              </a:rPr>
              <a:t>OKULLAR DOLDURACAK</a:t>
            </a:r>
          </a:p>
        </p:txBody>
      </p:sp>
    </p:spTree>
    <p:extLst>
      <p:ext uri="{BB962C8B-B14F-4D97-AF65-F5344CB8AC3E}">
        <p14:creationId xmlns:p14="http://schemas.microsoft.com/office/powerpoint/2010/main" val="99768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8883" y="548680"/>
            <a:ext cx="9751060" cy="1584176"/>
          </a:xfrm>
        </p:spPr>
        <p:txBody>
          <a:bodyPr rtlCol="0">
            <a:normAutofit/>
          </a:bodyPr>
          <a:lstStyle/>
          <a:p>
            <a:pPr algn="ctr"/>
            <a:r>
              <a:rPr lang="tr-TR" b="1" dirty="0"/>
              <a:t>ESNAF SANATKARLARI ORTAOKULU MÜDÜRLÜĞÜNÜN TARİHSEL GELİŞİMİ</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 dirty="0"/>
          </a:p>
        </p:txBody>
      </p:sp>
      <p:sp>
        <p:nvSpPr>
          <p:cNvPr id="5" name="Metin kutusu 4"/>
          <p:cNvSpPr txBox="1"/>
          <p:nvPr/>
        </p:nvSpPr>
        <p:spPr>
          <a:xfrm>
            <a:off x="3394112" y="2276872"/>
            <a:ext cx="5400600" cy="646331"/>
          </a:xfrm>
          <a:prstGeom prst="rect">
            <a:avLst/>
          </a:prstGeom>
          <a:noFill/>
        </p:spPr>
        <p:txBody>
          <a:bodyPr wrap="square" rtlCol="0">
            <a:spAutoFit/>
          </a:bodyPr>
          <a:lstStyle/>
          <a:p>
            <a:r>
              <a:rPr lang="tr-TR" dirty="0"/>
              <a:t>OKULA AİT  CEDPHEDEN ÇEKİLMİŞ TABELA OKUNABİLİR ÇÖZÜNÜRLÜĞÜ İYİ FOTOĞRAF</a:t>
            </a:r>
          </a:p>
        </p:txBody>
      </p:sp>
      <p:pic>
        <p:nvPicPr>
          <p:cNvPr id="4" name="Resim 3">
            <a:extLst>
              <a:ext uri="{FF2B5EF4-FFF2-40B4-BE49-F238E27FC236}">
                <a16:creationId xmlns:a16="http://schemas.microsoft.com/office/drawing/2014/main" xmlns="" id="{23761E61-8707-2D74-4906-CF135BAF72FA}"/>
              </a:ext>
            </a:extLst>
          </p:cNvPr>
          <p:cNvPicPr>
            <a:picLocks noChangeAspect="1"/>
          </p:cNvPicPr>
          <p:nvPr/>
        </p:nvPicPr>
        <p:blipFill>
          <a:blip r:embed="rId2"/>
          <a:stretch>
            <a:fillRect/>
          </a:stretch>
        </p:blipFill>
        <p:spPr>
          <a:xfrm>
            <a:off x="1522412" y="1772816"/>
            <a:ext cx="9144000" cy="4536504"/>
          </a:xfrm>
          <a:prstGeom prst="rect">
            <a:avLst/>
          </a:prstGeom>
        </p:spPr>
      </p:pic>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061964" y="404664"/>
            <a:ext cx="7272808" cy="384144"/>
          </a:xfrm>
          <a:prstGeom prst="rect">
            <a:avLst/>
          </a:prstGeom>
        </p:spPr>
        <p:txBody>
          <a:bodyPr wrap="square">
            <a:spAutoFit/>
          </a:bodyPr>
          <a:lstStyle/>
          <a:p>
            <a:pPr algn="ctr">
              <a:lnSpc>
                <a:spcPct val="115000"/>
              </a:lnSpc>
              <a:spcAft>
                <a:spcPts val="1000"/>
              </a:spcAft>
            </a:pPr>
            <a:r>
              <a:rPr lang="tr-TR" b="1" dirty="0">
                <a:latin typeface="Cambria" panose="02040503050406030204" pitchFamily="18" charset="0"/>
                <a:ea typeface="Times New Roman" panose="02020603050405020304" pitchFamily="18" charset="0"/>
                <a:cs typeface="Times New Roman" panose="02020603050405020304" pitchFamily="18" charset="0"/>
              </a:rPr>
              <a:t>LİSE YERLEŞTİRME DURUMU</a:t>
            </a:r>
            <a:endParaRPr lang="tr-TR"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161000539"/>
              </p:ext>
            </p:extLst>
          </p:nvPr>
        </p:nvGraphicFramePr>
        <p:xfrm>
          <a:off x="621803" y="1124744"/>
          <a:ext cx="10406878" cy="2808311"/>
        </p:xfrm>
        <a:graphic>
          <a:graphicData uri="http://schemas.openxmlformats.org/drawingml/2006/table">
            <a:tbl>
              <a:tblPr firstRow="1" firstCol="1" bandRow="1">
                <a:tableStyleId>{5C22544A-7EE6-4342-B048-85BDC9FD1C3A}</a:tableStyleId>
              </a:tblPr>
              <a:tblGrid>
                <a:gridCol w="1368153">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421466">
                  <a:extLst>
                    <a:ext uri="{9D8B030D-6E8A-4147-A177-3AD203B41FA5}">
                      <a16:colId xmlns:a16="http://schemas.microsoft.com/office/drawing/2014/main" xmlns="" val="20002"/>
                    </a:ext>
                  </a:extLst>
                </a:gridCol>
                <a:gridCol w="584866">
                  <a:extLst>
                    <a:ext uri="{9D8B030D-6E8A-4147-A177-3AD203B41FA5}">
                      <a16:colId xmlns:a16="http://schemas.microsoft.com/office/drawing/2014/main" xmlns="" val="20003"/>
                    </a:ext>
                  </a:extLst>
                </a:gridCol>
                <a:gridCol w="584866">
                  <a:extLst>
                    <a:ext uri="{9D8B030D-6E8A-4147-A177-3AD203B41FA5}">
                      <a16:colId xmlns:a16="http://schemas.microsoft.com/office/drawing/2014/main" xmlns="" val="20004"/>
                    </a:ext>
                  </a:extLst>
                </a:gridCol>
                <a:gridCol w="582785">
                  <a:extLst>
                    <a:ext uri="{9D8B030D-6E8A-4147-A177-3AD203B41FA5}">
                      <a16:colId xmlns:a16="http://schemas.microsoft.com/office/drawing/2014/main" xmlns="" val="20005"/>
                    </a:ext>
                  </a:extLst>
                </a:gridCol>
                <a:gridCol w="580703">
                  <a:extLst>
                    <a:ext uri="{9D8B030D-6E8A-4147-A177-3AD203B41FA5}">
                      <a16:colId xmlns:a16="http://schemas.microsoft.com/office/drawing/2014/main" xmlns="" val="20006"/>
                    </a:ext>
                  </a:extLst>
                </a:gridCol>
                <a:gridCol w="580703">
                  <a:extLst>
                    <a:ext uri="{9D8B030D-6E8A-4147-A177-3AD203B41FA5}">
                      <a16:colId xmlns:a16="http://schemas.microsoft.com/office/drawing/2014/main" xmlns="" val="20007"/>
                    </a:ext>
                  </a:extLst>
                </a:gridCol>
                <a:gridCol w="580703">
                  <a:extLst>
                    <a:ext uri="{9D8B030D-6E8A-4147-A177-3AD203B41FA5}">
                      <a16:colId xmlns:a16="http://schemas.microsoft.com/office/drawing/2014/main" xmlns="" val="20008"/>
                    </a:ext>
                  </a:extLst>
                </a:gridCol>
                <a:gridCol w="578623">
                  <a:extLst>
                    <a:ext uri="{9D8B030D-6E8A-4147-A177-3AD203B41FA5}">
                      <a16:colId xmlns:a16="http://schemas.microsoft.com/office/drawing/2014/main" xmlns="" val="20009"/>
                    </a:ext>
                  </a:extLst>
                </a:gridCol>
                <a:gridCol w="653553">
                  <a:extLst>
                    <a:ext uri="{9D8B030D-6E8A-4147-A177-3AD203B41FA5}">
                      <a16:colId xmlns:a16="http://schemas.microsoft.com/office/drawing/2014/main" xmlns="" val="20010"/>
                    </a:ext>
                  </a:extLst>
                </a:gridCol>
                <a:gridCol w="653553">
                  <a:extLst>
                    <a:ext uri="{9D8B030D-6E8A-4147-A177-3AD203B41FA5}">
                      <a16:colId xmlns:a16="http://schemas.microsoft.com/office/drawing/2014/main" xmlns="" val="20011"/>
                    </a:ext>
                  </a:extLst>
                </a:gridCol>
                <a:gridCol w="578623">
                  <a:extLst>
                    <a:ext uri="{9D8B030D-6E8A-4147-A177-3AD203B41FA5}">
                      <a16:colId xmlns:a16="http://schemas.microsoft.com/office/drawing/2014/main" xmlns="" val="20012"/>
                    </a:ext>
                  </a:extLst>
                </a:gridCol>
                <a:gridCol w="578623">
                  <a:extLst>
                    <a:ext uri="{9D8B030D-6E8A-4147-A177-3AD203B41FA5}">
                      <a16:colId xmlns:a16="http://schemas.microsoft.com/office/drawing/2014/main" xmlns="" val="20013"/>
                    </a:ext>
                  </a:extLst>
                </a:gridCol>
                <a:gridCol w="457757">
                  <a:extLst>
                    <a:ext uri="{9D8B030D-6E8A-4147-A177-3AD203B41FA5}">
                      <a16:colId xmlns:a16="http://schemas.microsoft.com/office/drawing/2014/main" xmlns="" val="20014"/>
                    </a:ext>
                  </a:extLst>
                </a:gridCol>
                <a:gridCol w="1117845">
                  <a:extLst>
                    <a:ext uri="{9D8B030D-6E8A-4147-A177-3AD203B41FA5}">
                      <a16:colId xmlns:a16="http://schemas.microsoft.com/office/drawing/2014/main" xmlns="" val="20015"/>
                    </a:ext>
                  </a:extLst>
                </a:gridCol>
              </a:tblGrid>
              <a:tr h="1555532">
                <a:tc rowSpan="2">
                  <a:txBody>
                    <a:bodyPr/>
                    <a:lstStyle/>
                    <a:p>
                      <a:pPr marL="71755" marR="71755" algn="ctr">
                        <a:lnSpc>
                          <a:spcPct val="115000"/>
                        </a:lnSpc>
                        <a:spcAft>
                          <a:spcPts val="0"/>
                        </a:spcAft>
                      </a:pPr>
                      <a:r>
                        <a:rPr lang="tr-TR" sz="1200" dirty="0">
                          <a:effectLst/>
                        </a:rPr>
                        <a:t>Öğrenci Sayıları</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tc>
                <a:tc>
                  <a:txBody>
                    <a:bodyPr/>
                    <a:lstStyle/>
                    <a:p>
                      <a:pPr marL="71755" marR="71755" algn="ctr">
                        <a:lnSpc>
                          <a:spcPct val="115000"/>
                        </a:lnSpc>
                        <a:spcAft>
                          <a:spcPts val="0"/>
                        </a:spcAft>
                      </a:pPr>
                      <a:r>
                        <a:rPr lang="tr-TR" sz="1200" dirty="0">
                          <a:effectLst/>
                        </a:rPr>
                        <a:t> Toplam Öğrenci Sayısı</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Fen Lisesi</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Sosyal Bilimler Lisesi</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Anadolu Lisesi</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Anadolu Sağlık Meslek Lisesi</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Anadolu Teknik Liseleri</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Anadolu Meslek Liseleri</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Anadolu İmam Hatip Lisesi</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Askeri Liseler</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Polis Kolejleri</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Çok Programlı Liseler</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Güzel Sanatlar Liseleri</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Açık Lise</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Özel Lise</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tc>
                  <a:txBody>
                    <a:bodyPr/>
                    <a:lstStyle/>
                    <a:p>
                      <a:pPr marL="71755" marR="71755" algn="ctr">
                        <a:lnSpc>
                          <a:spcPct val="115000"/>
                        </a:lnSpc>
                        <a:spcAft>
                          <a:spcPts val="0"/>
                        </a:spcAft>
                      </a:pPr>
                      <a:r>
                        <a:rPr lang="tr-TR" sz="1200" dirty="0">
                          <a:effectLst/>
                        </a:rPr>
                        <a:t>Devam Etmeyen Öğrenci Sayısı</a:t>
                      </a:r>
                      <a:endParaRPr lang="tr-TR" sz="14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vert="vert270" anchor="ctr"/>
                </a:tc>
                <a:extLst>
                  <a:ext uri="{0D108BD9-81ED-4DB2-BD59-A6C34878D82A}">
                    <a16:rowId xmlns:a16="http://schemas.microsoft.com/office/drawing/2014/main" xmlns="" val="10000"/>
                  </a:ext>
                </a:extLst>
              </a:tr>
              <a:tr h="313016">
                <a:tc vMerge="1">
                  <a:txBody>
                    <a:bodyPr/>
                    <a:lstStyle/>
                    <a:p>
                      <a:endParaRPr lang="tr-TR"/>
                    </a:p>
                  </a:txBody>
                  <a:tcPr/>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tc>
                  <a:txBody>
                    <a:bodyPr/>
                    <a:lstStyle/>
                    <a:p>
                      <a:pPr algn="ctr">
                        <a:lnSpc>
                          <a:spcPct val="115000"/>
                        </a:lnSpc>
                        <a:spcAft>
                          <a:spcPts val="0"/>
                        </a:spcAft>
                      </a:pPr>
                      <a:r>
                        <a:rPr lang="tr-TR" sz="900" dirty="0">
                          <a:effectLst/>
                        </a:rPr>
                        <a:t> </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extLst>
                  <a:ext uri="{0D108BD9-81ED-4DB2-BD59-A6C34878D82A}">
                    <a16:rowId xmlns:a16="http://schemas.microsoft.com/office/drawing/2014/main" xmlns="" val="10001"/>
                  </a:ext>
                </a:extLst>
              </a:tr>
              <a:tr h="313731">
                <a:tc>
                  <a:txBody>
                    <a:bodyPr/>
                    <a:lstStyle/>
                    <a:p>
                      <a:pPr marL="71755" marR="71755" algn="ctr">
                        <a:lnSpc>
                          <a:spcPct val="115000"/>
                        </a:lnSpc>
                        <a:spcAft>
                          <a:spcPts val="0"/>
                        </a:spcAft>
                      </a:pPr>
                      <a:r>
                        <a:rPr lang="tr-TR" sz="1400" dirty="0">
                          <a:effectLst/>
                          <a:latin typeface="Trebuchet MS" panose="020B0603020202020204" pitchFamily="34" charset="0"/>
                          <a:ea typeface="Times New Roman" panose="02020603050405020304" pitchFamily="18" charset="0"/>
                          <a:cs typeface="Times New Roman" panose="02020603050405020304" pitchFamily="18" charset="0"/>
                        </a:rPr>
                        <a:t>2020-2021</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72</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 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19</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13</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27</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6</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6</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extLst>
                  <a:ext uri="{0D108BD9-81ED-4DB2-BD59-A6C34878D82A}">
                    <a16:rowId xmlns:a16="http://schemas.microsoft.com/office/drawing/2014/main" xmlns="" val="10002"/>
                  </a:ext>
                </a:extLst>
              </a:tr>
              <a:tr h="313016">
                <a:tc>
                  <a:txBody>
                    <a:bodyPr/>
                    <a:lstStyle/>
                    <a:p>
                      <a:pPr marL="71755" marR="71755" algn="ctr">
                        <a:lnSpc>
                          <a:spcPct val="115000"/>
                        </a:lnSpc>
                        <a:spcAft>
                          <a:spcPts val="0"/>
                        </a:spcAft>
                      </a:pPr>
                      <a:r>
                        <a:rPr lang="tr-TR" sz="1400" dirty="0">
                          <a:effectLst/>
                          <a:latin typeface="Trebuchet MS" panose="020B0603020202020204" pitchFamily="34" charset="0"/>
                          <a:ea typeface="Times New Roman" panose="02020603050405020304" pitchFamily="18" charset="0"/>
                          <a:cs typeface="Times New Roman" panose="02020603050405020304" pitchFamily="18" charset="0"/>
                        </a:rPr>
                        <a:t>2021-2022</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63</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17</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3</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15</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13</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9</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5</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extLst>
                  <a:ext uri="{0D108BD9-81ED-4DB2-BD59-A6C34878D82A}">
                    <a16:rowId xmlns:a16="http://schemas.microsoft.com/office/drawing/2014/main" xmlns="" val="10003"/>
                  </a:ext>
                </a:extLst>
              </a:tr>
              <a:tr h="313016">
                <a:tc>
                  <a:txBody>
                    <a:bodyPr/>
                    <a:lstStyle/>
                    <a:p>
                      <a:pPr marL="71755" marR="71755" algn="ctr">
                        <a:lnSpc>
                          <a:spcPct val="115000"/>
                        </a:lnSpc>
                        <a:spcAft>
                          <a:spcPts val="0"/>
                        </a:spcAft>
                      </a:pPr>
                      <a:r>
                        <a:rPr lang="tr-TR" sz="1400" dirty="0">
                          <a:effectLst/>
                          <a:latin typeface="Trebuchet MS" panose="020B0603020202020204" pitchFamily="34" charset="0"/>
                          <a:ea typeface="Times New Roman" panose="02020603050405020304" pitchFamily="18" charset="0"/>
                          <a:cs typeface="Times New Roman" panose="02020603050405020304" pitchFamily="18" charset="0"/>
                        </a:rPr>
                        <a:t>2022-2023</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72</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13</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27</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17</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3</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0</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a:t>
                      </a:r>
                    </a:p>
                  </a:txBody>
                  <a:tcPr marL="62063" marR="62063" marT="0" marB="0"/>
                </a:tc>
                <a:tc>
                  <a:txBody>
                    <a:bodyPr/>
                    <a:lstStyle/>
                    <a:p>
                      <a:pPr algn="ctr">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a:t>
                      </a:r>
                    </a:p>
                  </a:txBody>
                  <a:tcPr marL="62063" marR="62063" marT="0" marB="0"/>
                </a:tc>
                <a:tc>
                  <a:txBody>
                    <a:bodyPr/>
                    <a:lstStyle/>
                    <a:p>
                      <a:pPr algn="ctr">
                        <a:lnSpc>
                          <a:spcPct val="115000"/>
                        </a:lnSpc>
                        <a:spcAft>
                          <a:spcPts val="0"/>
                        </a:spcAft>
                      </a:pP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2063" marR="62063"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2860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599532" y="2967335"/>
            <a:ext cx="8989770" cy="923330"/>
          </a:xfrm>
          <a:prstGeom prst="rect">
            <a:avLst/>
          </a:prstGeom>
          <a:noFill/>
        </p:spPr>
        <p:txBody>
          <a:bodyPr wrap="none" lIns="91440" tIns="45720" rIns="91440" bIns="45720">
            <a:spAutoFit/>
          </a:bodyPr>
          <a:lstStyle/>
          <a:p>
            <a:pPr algn="ctr"/>
            <a:r>
              <a:rPr lang="tr-TR" sz="5400" b="1" cap="none" spc="0" dirty="0">
                <a:ln w="22225">
                  <a:solidFill>
                    <a:schemeClr val="accent2"/>
                  </a:solidFill>
                  <a:prstDash val="solid"/>
                </a:ln>
                <a:solidFill>
                  <a:srgbClr val="C00000"/>
                </a:solidFill>
                <a:effectLst/>
              </a:rPr>
              <a:t>PROJELERİMİZ mevcut değildir</a:t>
            </a:r>
          </a:p>
        </p:txBody>
      </p:sp>
    </p:spTree>
    <p:extLst>
      <p:ext uri="{BB962C8B-B14F-4D97-AF65-F5344CB8AC3E}">
        <p14:creationId xmlns:p14="http://schemas.microsoft.com/office/powerpoint/2010/main" val="338986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0825" y="2967335"/>
            <a:ext cx="11047191" cy="1754326"/>
          </a:xfrm>
          <a:prstGeom prst="rect">
            <a:avLst/>
          </a:prstGeom>
          <a:solidFill>
            <a:srgbClr val="C00000"/>
          </a:solidFill>
        </p:spPr>
        <p:txBody>
          <a:bodyPr wrap="none" lIns="91440" tIns="45720" rIns="91440" bIns="45720">
            <a:spAutoFit/>
          </a:bodyPr>
          <a:lstStyle/>
          <a:p>
            <a:pPr algn="ctr"/>
            <a:r>
              <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Arz ederim</a:t>
            </a:r>
          </a:p>
          <a:p>
            <a:pPr algn="ctr"/>
            <a:r>
              <a:rPr lang="tr-T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Kurum </a:t>
            </a:r>
            <a:r>
              <a:rPr lang="tr-TR"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Müdürü:Semra</a:t>
            </a:r>
            <a:r>
              <a:rPr lang="tr-T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ŞEN ÇETİNKOZ</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1952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6254DD1-2A3F-E155-662D-C797F36D6486}"/>
              </a:ext>
            </a:extLst>
          </p:cNvPr>
          <p:cNvSpPr>
            <a:spLocks noGrp="1"/>
          </p:cNvSpPr>
          <p:nvPr>
            <p:ph idx="1"/>
          </p:nvPr>
        </p:nvSpPr>
        <p:spPr>
          <a:xfrm>
            <a:off x="1218883" y="548680"/>
            <a:ext cx="9751060" cy="5521920"/>
          </a:xfrm>
        </p:spPr>
        <p:txBody>
          <a:bodyPr>
            <a:normAutofit fontScale="92500" lnSpcReduction="20000"/>
          </a:bodyPr>
          <a:lstStyle/>
          <a:p>
            <a:pPr marL="138430" marR="581025" indent="0" algn="just">
              <a:spcAft>
                <a:spcPts val="0"/>
              </a:spcAft>
              <a:buNone/>
            </a:pPr>
            <a:r>
              <a:rPr lang="tr-TR" sz="2400" dirty="0">
                <a:effectLst/>
                <a:latin typeface="Times New Roman" panose="02020603050405020304" pitchFamily="18" charset="0"/>
                <a:ea typeface="Times New Roman" panose="02020603050405020304" pitchFamily="18" charset="0"/>
              </a:rPr>
              <a:t>	Mahalle sakinleri; Hüseyin ÇAKIR, Ali ÇAĞLAR, İsmail ŞEÇKİN, Hüseyin TEKİN, İsmail MEŞE, Ali Rıza SAN, Hasan ER, Mehmet GÜZELAYDIN, Nuri Ahmet ÇİÇEK ve Nejat SOLAK bir araya gelerek;1995 yılında mahalle çocukları için </a:t>
            </a:r>
            <a:r>
              <a:rPr lang="tr-TR" dirty="0">
                <a:latin typeface="Times New Roman" panose="02020603050405020304" pitchFamily="18" charset="0"/>
                <a:ea typeface="Times New Roman" panose="02020603050405020304" pitchFamily="18" charset="0"/>
              </a:rPr>
              <a:t>«</a:t>
            </a:r>
            <a:r>
              <a:rPr lang="tr-TR" sz="2400" dirty="0">
                <a:effectLst/>
                <a:latin typeface="Times New Roman" panose="02020603050405020304" pitchFamily="18" charset="0"/>
                <a:ea typeface="Times New Roman" panose="02020603050405020304" pitchFamily="18" charset="0"/>
              </a:rPr>
              <a:t>Zübeyde Hanım İlkokulu Yaptırma Yaşatma ve Öğrencilerini Koruma Derneği» kurarlar. Dernek, üyeleri zamanın İlçe Milli Eğitim Müdürü Ahmet DEĞİRMENCİ` in de katkısıyla okulun şimdiki tapusunu alıp plan ve projesini çizdirerek 17.09.1997 tarihinde temel atma törenini yaparlar.</a:t>
            </a:r>
          </a:p>
          <a:p>
            <a:pPr marL="138430" marR="580390" indent="0" algn="just">
              <a:spcAft>
                <a:spcPts val="0"/>
              </a:spcAft>
              <a:buNone/>
            </a:pPr>
            <a:r>
              <a:rPr lang="tr-TR" sz="2400" dirty="0">
                <a:effectLst/>
                <a:latin typeface="Times New Roman" panose="02020603050405020304" pitchFamily="18" charset="0"/>
                <a:ea typeface="Times New Roman" panose="02020603050405020304" pitchFamily="18" charset="0"/>
              </a:rPr>
              <a:t>	İlkokulların ilköğretimine dönüşmesinden dolayı ilçemiz Bandırma`da 2 tane Cumhuriyet ilköğretim okulu olmuştur. Bu okullardan Şehit Mehmet Gönenç Lisesi`nin yanında yer alanı, adını Zübeyde Hanım İlköğretim okulu olarak değiştirmek durumunda kalır. Bu esnada inşaatı yeni bitmiş olan okulumuz ise ilçemiz Esnaf Sanatkarları Kredi Kefalet Kooperatifi sponsorluğu protokolle imza altına alınarak, Okulumuza “Bandırma Esnaf Sanatkarları Kredi Kefalet Kooperatifi İlköğretim Okulu” ismi verilerek tapuya şerh edilmiştir.</a:t>
            </a:r>
          </a:p>
          <a:p>
            <a:pPr marL="138430" marR="583565" indent="0" algn="just">
              <a:spcBef>
                <a:spcPts val="5"/>
              </a:spcBef>
              <a:spcAft>
                <a:spcPts val="0"/>
              </a:spcAft>
              <a:buNone/>
            </a:pPr>
            <a:r>
              <a:rPr lang="tr-TR" sz="2400" dirty="0">
                <a:effectLst/>
                <a:latin typeface="Times New Roman" panose="02020603050405020304" pitchFamily="18" charset="0"/>
                <a:ea typeface="Times New Roman" panose="02020603050405020304" pitchFamily="18" charset="0"/>
              </a:rPr>
              <a:t>	Dönemin Balıkesir Valisi Alaeddin YÜKSEL. İlçe Kaymakamı Mehmet ÇAPRAZ, İl Milli Eğitim Müdürü Alpaslan PEKER ilçe Esnaf Kefalet Kooperatif Başkanı Aydın VARNALI ile protokol imzalamışlardır.</a:t>
            </a:r>
          </a:p>
          <a:p>
            <a:pPr marL="138430" marR="579755" indent="0" algn="just">
              <a:spcAft>
                <a:spcPts val="0"/>
              </a:spcAft>
              <a:buNone/>
            </a:pPr>
            <a:r>
              <a:rPr lang="tr-TR" sz="2400" dirty="0">
                <a:effectLst/>
                <a:latin typeface="Times New Roman" panose="02020603050405020304" pitchFamily="18" charset="0"/>
                <a:ea typeface="Times New Roman" panose="02020603050405020304" pitchFamily="18" charset="0"/>
              </a:rPr>
              <a:t>	Balıkesir Valiliğinin 03/ 08 /2012 tarih ve 19629 sayılı olurları ile okulun adı “</a:t>
            </a:r>
            <a:r>
              <a:rPr lang="tr-TR" sz="2400" b="1" dirty="0">
                <a:effectLst/>
                <a:latin typeface="Times New Roman" panose="02020603050405020304" pitchFamily="18" charset="0"/>
                <a:ea typeface="Times New Roman" panose="02020603050405020304" pitchFamily="18" charset="0"/>
              </a:rPr>
              <a:t>Esnaf Sanatkarları Ortaokulu</a:t>
            </a:r>
            <a:r>
              <a:rPr lang="tr-TR" sz="2400" dirty="0">
                <a:effectLst/>
                <a:latin typeface="Times New Roman" panose="02020603050405020304" pitchFamily="18" charset="0"/>
                <a:ea typeface="Times New Roman" panose="02020603050405020304" pitchFamily="18" charset="0"/>
              </a:rPr>
              <a:t>” olarak değiştirilmiştir.</a:t>
            </a:r>
          </a:p>
          <a:p>
            <a:endParaRPr lang="tr-TR" dirty="0"/>
          </a:p>
        </p:txBody>
      </p:sp>
    </p:spTree>
    <p:extLst>
      <p:ext uri="{BB962C8B-B14F-4D97-AF65-F5344CB8AC3E}">
        <p14:creationId xmlns:p14="http://schemas.microsoft.com/office/powerpoint/2010/main" val="416748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38ACFB2-EAEF-05E6-B7B5-DA89A29BA004}"/>
              </a:ext>
            </a:extLst>
          </p:cNvPr>
          <p:cNvSpPr>
            <a:spLocks noGrp="1"/>
          </p:cNvSpPr>
          <p:nvPr>
            <p:ph idx="1"/>
          </p:nvPr>
        </p:nvSpPr>
        <p:spPr/>
        <p:txBody>
          <a:bodyPr/>
          <a:lstStyle/>
          <a:p>
            <a:pPr marL="138430" marR="583565" indent="456565" algn="just">
              <a:spcAft>
                <a:spcPts val="0"/>
              </a:spcAft>
            </a:pPr>
            <a:r>
              <a:rPr lang="tr-TR" sz="2400" dirty="0">
                <a:effectLst/>
                <a:latin typeface="Times New Roman" panose="02020603050405020304" pitchFamily="18" charset="0"/>
                <a:ea typeface="Times New Roman" panose="02020603050405020304" pitchFamily="18" charset="0"/>
              </a:rPr>
              <a:t>64 pafta 284 ada 158 parselde kayıtlı 4654.16m2 </a:t>
            </a:r>
            <a:r>
              <a:rPr lang="tr-TR" sz="2400" dirty="0" err="1">
                <a:effectLst/>
                <a:latin typeface="Times New Roman" panose="02020603050405020304" pitchFamily="18" charset="0"/>
                <a:ea typeface="Times New Roman" panose="02020603050405020304" pitchFamily="18" charset="0"/>
              </a:rPr>
              <a:t>lik</a:t>
            </a:r>
            <a:r>
              <a:rPr lang="tr-TR" sz="2400" dirty="0">
                <a:effectLst/>
                <a:latin typeface="Times New Roman" panose="02020603050405020304" pitchFamily="18" charset="0"/>
                <a:ea typeface="Times New Roman" panose="02020603050405020304" pitchFamily="18" charset="0"/>
              </a:rPr>
              <a:t> arsa üzerinde 18 derslikli okulumuz 1999 eğitim öğretime başlamıştır.</a:t>
            </a:r>
          </a:p>
          <a:p>
            <a:pPr marL="138430" marR="581025" indent="456565" algn="just">
              <a:spcAft>
                <a:spcPts val="0"/>
              </a:spcAft>
            </a:pPr>
            <a:r>
              <a:rPr lang="tr-TR" sz="2400" dirty="0">
                <a:effectLst/>
                <a:latin typeface="Times New Roman" panose="02020603050405020304" pitchFamily="18" charset="0"/>
                <a:ea typeface="Times New Roman" panose="02020603050405020304" pitchFamily="18" charset="0"/>
              </a:rPr>
              <a:t>Okulumuza Kurucu Müdür olarak İsmail ÖZKAN atanmış ve bu atamadan hemen sonra okulumuz iki tane 1. Sınıf birer tane 2-3-4-5. sınıf ve iki tanede 6. Sınıf, 130 öğrenci ve 11 öğretmeni ile 1999 yılı Eylül ayında eğitim öğretime başlamıştır.</a:t>
            </a:r>
          </a:p>
          <a:p>
            <a:pPr marL="138430" marR="579120" indent="501015" algn="just">
              <a:spcAft>
                <a:spcPts val="0"/>
              </a:spcAft>
            </a:pPr>
            <a:r>
              <a:rPr lang="tr-TR" sz="2400" dirty="0">
                <a:effectLst/>
                <a:latin typeface="Times New Roman" panose="02020603050405020304" pitchFamily="18" charset="0"/>
                <a:ea typeface="Times New Roman" panose="02020603050405020304" pitchFamily="18" charset="0"/>
              </a:rPr>
              <a:t>Bugün itibariyle okulumuzda 16 derslik, 1 kütüphane, 1 laboratuar,1 BT sınıfı,1 Destek Eğitim Sınıfı,  1 çok amaçlı salon ve kantin birimleri mevcuttur.</a:t>
            </a:r>
          </a:p>
        </p:txBody>
      </p:sp>
    </p:spTree>
    <p:extLst>
      <p:ext uri="{BB962C8B-B14F-4D97-AF65-F5344CB8AC3E}">
        <p14:creationId xmlns:p14="http://schemas.microsoft.com/office/powerpoint/2010/main" val="306982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8883" y="1245593"/>
            <a:ext cx="9751060" cy="1845072"/>
          </a:xfrm>
        </p:spPr>
        <p:txBody>
          <a:bodyPr>
            <a:normAutofit fontScale="90000"/>
          </a:bodyPr>
          <a:lstStyle/>
          <a:p>
            <a:r>
              <a:rPr lang="tr-TR" dirty="0"/>
              <a:t>KURUMUN MİSYONU: </a:t>
            </a:r>
            <a:r>
              <a:rPr lang="tr-TR" sz="2200" dirty="0"/>
              <a:t>Yaşama Sevinci taşıyan, çevresiyle uyumlu, milli ve manevi değerlerinin bilincinde, farklı düşünce ve kültürlere saygılı, çağın gerektirdiği bilgi ve teknolojik birikime sahip Türkiye Cumhuriyeti’ni çağdaş ülkeler seviyesine çıkartacak, başarılı ve mutlu bireyler yetiştirmek istiyoruz.</a:t>
            </a:r>
          </a:p>
        </p:txBody>
      </p:sp>
      <p:sp>
        <p:nvSpPr>
          <p:cNvPr id="5" name="Unvan 1"/>
          <p:cNvSpPr txBox="1">
            <a:spLocks/>
          </p:cNvSpPr>
          <p:nvPr/>
        </p:nvSpPr>
        <p:spPr>
          <a:xfrm>
            <a:off x="1218883" y="3429000"/>
            <a:ext cx="9751060" cy="1736329"/>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tr-TR" dirty="0"/>
              <a:t>KURUMUN VİZYONU: Türk Milli Eğitim Sisteminin genel amaç ve ilkeleri doğrultusunda, öğrenme için her türlü fırsatın sağlandığı, iyi ahlaka sahip, bilgili, becerili, manevi değerlerinin bilincinde, nitelikli ve mutlu öğrencilerin yetiştirildiği, tercih edilen bir okul olmaktır.</a:t>
            </a:r>
          </a:p>
        </p:txBody>
      </p:sp>
    </p:spTree>
    <p:extLst>
      <p:ext uri="{BB962C8B-B14F-4D97-AF65-F5344CB8AC3E}">
        <p14:creationId xmlns:p14="http://schemas.microsoft.com/office/powerpoint/2010/main" val="12553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8883" y="1826096"/>
            <a:ext cx="9751060" cy="4267200"/>
          </a:xfrm>
        </p:spPr>
        <p:txBody>
          <a:bodyPr>
            <a:normAutofit/>
          </a:bodyPr>
          <a:lstStyle/>
          <a:p>
            <a:r>
              <a:rPr lang="tr-TR" sz="2800" dirty="0">
                <a:effectLst/>
                <a:latin typeface="Book Antiqua" panose="02040602050305030304" pitchFamily="18" charset="0"/>
                <a:ea typeface="Times New Roman" panose="02020603050405020304" pitchFamily="18" charset="0"/>
                <a:cs typeface="Times New Roman" panose="02020603050405020304" pitchFamily="18" charset="0"/>
              </a:rPr>
              <a:t>Öğrencilerimizin gelişmiş dünyaya uyum sağlayacak şekilde donanımlı bireyler olabilmesi için eğitim ve öğretimde kalite artırılacaktır.</a:t>
            </a:r>
          </a:p>
          <a:p>
            <a:r>
              <a:rPr lang="tr-TR" sz="2800" dirty="0">
                <a:effectLst/>
                <a:latin typeface="Book Antiqua" panose="02040602050305030304" pitchFamily="18" charset="0"/>
                <a:ea typeface="Times New Roman" panose="02020603050405020304" pitchFamily="18" charset="0"/>
                <a:cs typeface="Times New Roman" panose="02020603050405020304" pitchFamily="18" charset="0"/>
              </a:rPr>
              <a:t>Öğrencilerimizin bilişsel, duygusal ve fiziksel olarak çok boyutlu gelişimini önemseyen nitelikli eğitim yapısı oluşturulacaktır.</a:t>
            </a:r>
          </a:p>
          <a:p>
            <a:r>
              <a:rPr lang="tr-TR" sz="2800" dirty="0">
                <a:effectLst/>
                <a:latin typeface="Book Antiqua" panose="02040602050305030304" pitchFamily="18" charset="0"/>
                <a:ea typeface="Times New Roman" panose="02020603050405020304" pitchFamily="18" charset="0"/>
                <a:cs typeface="Times New Roman" panose="02020603050405020304" pitchFamily="18" charset="0"/>
              </a:rPr>
              <a:t>Eğitim ve öğretim faaliyetlerinin daha nitelikli olarak verilebilmesi için okulumuzun kurumsal kapasitesi güçlendirilecektir</a:t>
            </a:r>
            <a:endParaRPr lang="tr-TR" sz="2800" dirty="0"/>
          </a:p>
        </p:txBody>
      </p:sp>
      <p:sp>
        <p:nvSpPr>
          <p:cNvPr id="4" name="Unvan 1"/>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tr-TR" dirty="0"/>
              <a:t>KURUM STRATEJİK PLAN AMAÇLARI</a:t>
            </a:r>
          </a:p>
        </p:txBody>
      </p:sp>
    </p:spTree>
    <p:extLst>
      <p:ext uri="{BB962C8B-B14F-4D97-AF65-F5344CB8AC3E}">
        <p14:creationId xmlns:p14="http://schemas.microsoft.com/office/powerpoint/2010/main" val="31646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254886" y="823195"/>
            <a:ext cx="9751060" cy="1168400"/>
          </a:xfrm>
        </p:spPr>
        <p:txBody>
          <a:bodyPr rtlCol="0">
            <a:normAutofit fontScale="90000"/>
          </a:bodyPr>
          <a:lstStyle/>
          <a:p>
            <a:pPr algn="ctr"/>
            <a:r>
              <a:rPr lang="tr-TR" dirty="0"/>
              <a:t>BANDIRMA ESNAF SANATKARLARI ORTAOKULU MÜDÜRÜ</a:t>
            </a:r>
            <a:br>
              <a:rPr lang="tr-TR" dirty="0"/>
            </a:br>
            <a:r>
              <a:rPr lang="tr-TR" dirty="0"/>
              <a:t>Semra ŞEN ÇETİNKOZ</a:t>
            </a:r>
            <a:endParaRPr lang="tr" dirty="0"/>
          </a:p>
        </p:txBody>
      </p:sp>
      <p:sp>
        <p:nvSpPr>
          <p:cNvPr id="5" name="İçerik Yer Tutucusu 2"/>
          <p:cNvSpPr txBox="1">
            <a:spLocks/>
          </p:cNvSpPr>
          <p:nvPr/>
        </p:nvSpPr>
        <p:spPr>
          <a:xfrm>
            <a:off x="909836" y="1772816"/>
            <a:ext cx="10932160" cy="424068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None/>
            </a:pPr>
            <a:endParaRPr lang="tr-TR" sz="3600" dirty="0">
              <a:solidFill>
                <a:schemeClr val="tx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998068" y="2348880"/>
            <a:ext cx="6264696" cy="369332"/>
          </a:xfrm>
          <a:prstGeom prst="rect">
            <a:avLst/>
          </a:prstGeom>
          <a:noFill/>
        </p:spPr>
        <p:txBody>
          <a:bodyPr wrap="square" rtlCol="0">
            <a:spAutoFit/>
          </a:bodyPr>
          <a:lstStyle/>
          <a:p>
            <a:r>
              <a:rPr lang="tr-TR" dirty="0"/>
              <a:t>			FOTOĞRAF</a:t>
            </a:r>
          </a:p>
        </p:txBody>
      </p:sp>
      <p:pic>
        <p:nvPicPr>
          <p:cNvPr id="4" name="Resim 3">
            <a:extLst>
              <a:ext uri="{FF2B5EF4-FFF2-40B4-BE49-F238E27FC236}">
                <a16:creationId xmlns:a16="http://schemas.microsoft.com/office/drawing/2014/main" xmlns="" id="{6500761A-8B30-3E72-DD32-61721456E5C4}"/>
              </a:ext>
            </a:extLst>
          </p:cNvPr>
          <p:cNvPicPr>
            <a:picLocks noChangeAspect="1"/>
          </p:cNvPicPr>
          <p:nvPr/>
        </p:nvPicPr>
        <p:blipFill>
          <a:blip r:embed="rId2"/>
          <a:stretch>
            <a:fillRect/>
          </a:stretch>
        </p:blipFill>
        <p:spPr>
          <a:xfrm>
            <a:off x="3934172" y="1991595"/>
            <a:ext cx="4248472" cy="4389734"/>
          </a:xfrm>
          <a:prstGeom prst="rect">
            <a:avLst/>
          </a:prstGeom>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351485409"/>
              </p:ext>
            </p:extLst>
          </p:nvPr>
        </p:nvGraphicFramePr>
        <p:xfrm>
          <a:off x="693814" y="836719"/>
          <a:ext cx="10778314" cy="4969242"/>
        </p:xfrm>
        <a:graphic>
          <a:graphicData uri="http://schemas.openxmlformats.org/drawingml/2006/table">
            <a:tbl>
              <a:tblPr firstRow="1" firstCol="1" lastRow="1" lastCol="1" bandRow="1" bandCol="1">
                <a:tableStyleId>{5C22544A-7EE6-4342-B048-85BDC9FD1C3A}</a:tableStyleId>
              </a:tblPr>
              <a:tblGrid>
                <a:gridCol w="563559">
                  <a:extLst>
                    <a:ext uri="{9D8B030D-6E8A-4147-A177-3AD203B41FA5}">
                      <a16:colId xmlns:a16="http://schemas.microsoft.com/office/drawing/2014/main" xmlns="" val="20000"/>
                    </a:ext>
                  </a:extLst>
                </a:gridCol>
                <a:gridCol w="3637800">
                  <a:extLst>
                    <a:ext uri="{9D8B030D-6E8A-4147-A177-3AD203B41FA5}">
                      <a16:colId xmlns:a16="http://schemas.microsoft.com/office/drawing/2014/main" xmlns="" val="20001"/>
                    </a:ext>
                  </a:extLst>
                </a:gridCol>
                <a:gridCol w="923433">
                  <a:extLst>
                    <a:ext uri="{9D8B030D-6E8A-4147-A177-3AD203B41FA5}">
                      <a16:colId xmlns:a16="http://schemas.microsoft.com/office/drawing/2014/main" xmlns="" val="20002"/>
                    </a:ext>
                  </a:extLst>
                </a:gridCol>
                <a:gridCol w="771461">
                  <a:extLst>
                    <a:ext uri="{9D8B030D-6E8A-4147-A177-3AD203B41FA5}">
                      <a16:colId xmlns:a16="http://schemas.microsoft.com/office/drawing/2014/main" xmlns="" val="20003"/>
                    </a:ext>
                  </a:extLst>
                </a:gridCol>
                <a:gridCol w="770407">
                  <a:extLst>
                    <a:ext uri="{9D8B030D-6E8A-4147-A177-3AD203B41FA5}">
                      <a16:colId xmlns:a16="http://schemas.microsoft.com/office/drawing/2014/main" xmlns="" val="20004"/>
                    </a:ext>
                  </a:extLst>
                </a:gridCol>
                <a:gridCol w="770407">
                  <a:extLst>
                    <a:ext uri="{9D8B030D-6E8A-4147-A177-3AD203B41FA5}">
                      <a16:colId xmlns:a16="http://schemas.microsoft.com/office/drawing/2014/main" xmlns="" val="20005"/>
                    </a:ext>
                  </a:extLst>
                </a:gridCol>
                <a:gridCol w="864334">
                  <a:extLst>
                    <a:ext uri="{9D8B030D-6E8A-4147-A177-3AD203B41FA5}">
                      <a16:colId xmlns:a16="http://schemas.microsoft.com/office/drawing/2014/main" xmlns="" val="20006"/>
                    </a:ext>
                  </a:extLst>
                </a:gridCol>
                <a:gridCol w="830563">
                  <a:extLst>
                    <a:ext uri="{9D8B030D-6E8A-4147-A177-3AD203B41FA5}">
                      <a16:colId xmlns:a16="http://schemas.microsoft.com/office/drawing/2014/main" xmlns="" val="20007"/>
                    </a:ext>
                  </a:extLst>
                </a:gridCol>
                <a:gridCol w="770407">
                  <a:extLst>
                    <a:ext uri="{9D8B030D-6E8A-4147-A177-3AD203B41FA5}">
                      <a16:colId xmlns:a16="http://schemas.microsoft.com/office/drawing/2014/main" xmlns="" val="20008"/>
                    </a:ext>
                  </a:extLst>
                </a:gridCol>
                <a:gridCol w="875943">
                  <a:extLst>
                    <a:ext uri="{9D8B030D-6E8A-4147-A177-3AD203B41FA5}">
                      <a16:colId xmlns:a16="http://schemas.microsoft.com/office/drawing/2014/main" xmlns="" val="20009"/>
                    </a:ext>
                  </a:extLst>
                </a:gridCol>
              </a:tblGrid>
              <a:tr h="1039165">
                <a:tc>
                  <a:txBody>
                    <a:bodyPr/>
                    <a:lstStyle/>
                    <a:p>
                      <a:pPr algn="ctr">
                        <a:lnSpc>
                          <a:spcPct val="115000"/>
                        </a:lnSpc>
                        <a:spcAft>
                          <a:spcPts val="0"/>
                        </a:spcAft>
                      </a:pPr>
                      <a:r>
                        <a:rPr lang="tr-TR" sz="1000" dirty="0">
                          <a:effectLst/>
                        </a:rPr>
                        <a:t> </a:t>
                      </a:r>
                      <a:endParaRPr lang="tr-TR" sz="900" dirty="0">
                        <a:effectLst/>
                      </a:endParaRPr>
                    </a:p>
                    <a:p>
                      <a:pPr algn="ctr">
                        <a:lnSpc>
                          <a:spcPct val="115000"/>
                        </a:lnSpc>
                        <a:spcAft>
                          <a:spcPts val="0"/>
                        </a:spcAft>
                      </a:pPr>
                      <a:r>
                        <a:rPr lang="tr-TR" sz="1000" spc="-10" dirty="0">
                          <a:effectLst/>
                        </a:rPr>
                        <a:t>Sı</a:t>
                      </a:r>
                      <a:r>
                        <a:rPr lang="tr-TR" sz="1000" dirty="0">
                          <a:effectLst/>
                        </a:rPr>
                        <a:t>ra </a:t>
                      </a:r>
                      <a:r>
                        <a:rPr lang="tr-TR" sz="1000" spc="-10" dirty="0">
                          <a:effectLst/>
                        </a:rPr>
                        <a:t>N</a:t>
                      </a:r>
                      <a:r>
                        <a:rPr lang="tr-TR" sz="1000" dirty="0">
                          <a:effectLst/>
                        </a:rPr>
                        <a:t>o</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Bra</a:t>
                      </a:r>
                      <a:r>
                        <a:rPr lang="tr-TR" sz="1000" spc="-5">
                          <a:effectLst/>
                        </a:rPr>
                        <a:t>n</a:t>
                      </a:r>
                      <a:r>
                        <a:rPr lang="tr-TR" sz="1000">
                          <a:effectLst/>
                        </a:rPr>
                        <a:t>ş </a:t>
                      </a:r>
                      <a:r>
                        <a:rPr lang="tr-TR" sz="1000" spc="-5">
                          <a:effectLst/>
                        </a:rPr>
                        <a:t>Ad</a:t>
                      </a:r>
                      <a:r>
                        <a:rPr lang="tr-TR" sz="1000">
                          <a:effectLst/>
                        </a:rPr>
                        <a:t>ı</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dirty="0">
                          <a:effectLst/>
                        </a:rPr>
                        <a:t> </a:t>
                      </a:r>
                      <a:endParaRPr lang="tr-TR" sz="900" dirty="0">
                        <a:effectLst/>
                      </a:endParaRPr>
                    </a:p>
                    <a:p>
                      <a:pPr algn="ctr">
                        <a:lnSpc>
                          <a:spcPct val="115000"/>
                        </a:lnSpc>
                        <a:spcAft>
                          <a:spcPts val="0"/>
                        </a:spcAft>
                      </a:pPr>
                      <a:r>
                        <a:rPr lang="tr-TR" sz="1000" spc="-5" dirty="0">
                          <a:effectLst/>
                        </a:rPr>
                        <a:t>D</a:t>
                      </a:r>
                      <a:r>
                        <a:rPr lang="tr-TR" sz="1000" dirty="0">
                          <a:effectLst/>
                        </a:rPr>
                        <a:t>ers </a:t>
                      </a:r>
                      <a:r>
                        <a:rPr lang="tr-TR" sz="1000" spc="-5" dirty="0">
                          <a:effectLst/>
                        </a:rPr>
                        <a:t>S</a:t>
                      </a:r>
                      <a:r>
                        <a:rPr lang="tr-TR" sz="1000" dirty="0">
                          <a:effectLst/>
                        </a:rPr>
                        <a:t>aati</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spc="-10">
                          <a:effectLst/>
                        </a:rPr>
                        <a:t>N</a:t>
                      </a:r>
                      <a:r>
                        <a:rPr lang="tr-TR" sz="1000" spc="-5">
                          <a:effectLst/>
                        </a:rPr>
                        <a:t>o</a:t>
                      </a:r>
                      <a:r>
                        <a:rPr lang="tr-TR" sz="1000">
                          <a:effectLst/>
                        </a:rPr>
                        <a:t>rm</a:t>
                      </a:r>
                      <a:r>
                        <a:rPr lang="tr-TR" sz="1000" spc="-5">
                          <a:effectLst/>
                        </a:rPr>
                        <a:t> </a:t>
                      </a:r>
                      <a:r>
                        <a:rPr lang="tr-TR" sz="1000">
                          <a:effectLst/>
                        </a:rPr>
                        <a:t>Ka</a:t>
                      </a:r>
                      <a:r>
                        <a:rPr lang="tr-TR" sz="1000" spc="-5">
                          <a:effectLst/>
                        </a:rPr>
                        <a:t>d</a:t>
                      </a:r>
                      <a:r>
                        <a:rPr lang="tr-TR" sz="1000">
                          <a:effectLst/>
                        </a:rPr>
                        <a:t>ro</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Ka</a:t>
                      </a:r>
                      <a:r>
                        <a:rPr lang="tr-TR" sz="1000" spc="-5">
                          <a:effectLst/>
                        </a:rPr>
                        <a:t>d</a:t>
                      </a:r>
                      <a:r>
                        <a:rPr lang="tr-TR" sz="1000">
                          <a:effectLst/>
                        </a:rPr>
                        <a:t>r</a:t>
                      </a:r>
                      <a:r>
                        <a:rPr lang="tr-TR" sz="1000" spc="-5">
                          <a:effectLst/>
                        </a:rPr>
                        <a:t>ol</a:t>
                      </a:r>
                      <a:r>
                        <a:rPr lang="tr-TR" sz="1000">
                          <a:effectLst/>
                        </a:rPr>
                        <a:t>u</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spc="-10">
                          <a:effectLst/>
                        </a:rPr>
                        <a:t>S</a:t>
                      </a:r>
                      <a:r>
                        <a:rPr lang="tr-TR" sz="1000" spc="-5">
                          <a:effectLst/>
                        </a:rPr>
                        <a:t>ö</a:t>
                      </a:r>
                      <a:r>
                        <a:rPr lang="tr-TR" sz="1000">
                          <a:effectLst/>
                        </a:rPr>
                        <a:t>z</a:t>
                      </a:r>
                      <a:r>
                        <a:rPr lang="tr-TR" sz="1000" spc="-5">
                          <a:effectLst/>
                        </a:rPr>
                        <a:t>l</a:t>
                      </a:r>
                      <a:r>
                        <a:rPr lang="tr-TR" sz="1000">
                          <a:effectLst/>
                        </a:rPr>
                        <a:t>eşme</a:t>
                      </a:r>
                      <a:r>
                        <a:rPr lang="tr-TR" sz="1000" spc="-10">
                          <a:effectLst/>
                        </a:rPr>
                        <a:t>l</a:t>
                      </a:r>
                      <a:r>
                        <a:rPr lang="tr-TR" sz="1000">
                          <a:effectLst/>
                        </a:rPr>
                        <a:t>i</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spc="-10">
                          <a:effectLst/>
                        </a:rPr>
                        <a:t>A</a:t>
                      </a:r>
                      <a:r>
                        <a:rPr lang="tr-TR" sz="1000">
                          <a:effectLst/>
                        </a:rPr>
                        <a:t>y</a:t>
                      </a:r>
                      <a:r>
                        <a:rPr lang="tr-TR" sz="1000" spc="-10">
                          <a:effectLst/>
                        </a:rPr>
                        <a:t>lı</a:t>
                      </a:r>
                      <a:r>
                        <a:rPr lang="tr-TR" sz="1000">
                          <a:effectLst/>
                        </a:rPr>
                        <a:t>ks</a:t>
                      </a:r>
                      <a:r>
                        <a:rPr lang="tr-TR" sz="1000" spc="-5">
                          <a:effectLst/>
                        </a:rPr>
                        <a:t>ı</a:t>
                      </a:r>
                      <a:r>
                        <a:rPr lang="tr-TR" sz="1000">
                          <a:effectLst/>
                        </a:rPr>
                        <a:t>z İz</a:t>
                      </a:r>
                      <a:r>
                        <a:rPr lang="tr-TR" sz="1000" spc="-5">
                          <a:effectLst/>
                        </a:rPr>
                        <a:t>i</a:t>
                      </a:r>
                      <a:r>
                        <a:rPr lang="tr-TR" sz="1000" spc="5">
                          <a:effectLst/>
                        </a:rPr>
                        <a:t>n</a:t>
                      </a:r>
                      <a:r>
                        <a:rPr lang="tr-TR" sz="1000" spc="-5">
                          <a:effectLst/>
                        </a:rPr>
                        <a:t>d</a:t>
                      </a:r>
                      <a:r>
                        <a:rPr lang="tr-TR" sz="1000">
                          <a:effectLst/>
                        </a:rPr>
                        <a:t>e</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Ü</a:t>
                      </a:r>
                      <a:r>
                        <a:rPr lang="tr-TR" sz="1000" spc="-5">
                          <a:effectLst/>
                        </a:rPr>
                        <a:t>c</a:t>
                      </a:r>
                      <a:r>
                        <a:rPr lang="tr-TR" sz="1000">
                          <a:effectLst/>
                        </a:rPr>
                        <a:t>ret</a:t>
                      </a:r>
                      <a:r>
                        <a:rPr lang="tr-TR" sz="1000" spc="-10">
                          <a:effectLst/>
                        </a:rPr>
                        <a:t>li</a:t>
                      </a:r>
                      <a:r>
                        <a:rPr lang="tr-TR" sz="1000">
                          <a:effectLst/>
                        </a:rPr>
                        <a:t>/ G</a:t>
                      </a:r>
                      <a:r>
                        <a:rPr lang="tr-TR" sz="1000" spc="-5">
                          <a:effectLst/>
                        </a:rPr>
                        <a:t>ö</a:t>
                      </a:r>
                      <a:r>
                        <a:rPr lang="tr-TR" sz="1000">
                          <a:effectLst/>
                        </a:rPr>
                        <a:t>re</a:t>
                      </a:r>
                      <a:r>
                        <a:rPr lang="tr-TR" sz="1000" spc="5">
                          <a:effectLst/>
                        </a:rPr>
                        <a:t>v</a:t>
                      </a:r>
                      <a:r>
                        <a:rPr lang="tr-TR" sz="1000" spc="-10">
                          <a:effectLst/>
                        </a:rPr>
                        <a:t>l</a:t>
                      </a:r>
                      <a:r>
                        <a:rPr lang="tr-TR" sz="1000">
                          <a:effectLst/>
                        </a:rPr>
                        <a:t>e</a:t>
                      </a:r>
                      <a:r>
                        <a:rPr lang="tr-TR" sz="1000" spc="-5">
                          <a:effectLst/>
                        </a:rPr>
                        <a:t>nd</a:t>
                      </a:r>
                      <a:r>
                        <a:rPr lang="tr-TR" sz="1000" spc="-10">
                          <a:effectLst/>
                        </a:rPr>
                        <a:t>i</a:t>
                      </a:r>
                      <a:r>
                        <a:rPr lang="tr-TR" sz="1000">
                          <a:effectLst/>
                        </a:rPr>
                        <a:t>rme</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spc="-5">
                          <a:effectLst/>
                        </a:rPr>
                        <a:t>TO</a:t>
                      </a:r>
                      <a:r>
                        <a:rPr lang="tr-TR" sz="1000">
                          <a:effectLst/>
                        </a:rPr>
                        <a:t>PL</a:t>
                      </a:r>
                      <a:r>
                        <a:rPr lang="tr-TR" sz="1000" spc="-10">
                          <a:effectLst/>
                        </a:rPr>
                        <a:t>A</a:t>
                      </a:r>
                      <a:r>
                        <a:rPr lang="tr-TR" sz="1000">
                          <a:effectLst/>
                        </a:rPr>
                        <a:t>M</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marL="71755" marR="71755" algn="ctr">
                        <a:lnSpc>
                          <a:spcPct val="115000"/>
                        </a:lnSpc>
                        <a:spcAft>
                          <a:spcPts val="0"/>
                        </a:spcAft>
                      </a:pPr>
                      <a:r>
                        <a:rPr lang="tr-TR" sz="1000" spc="-10">
                          <a:effectLst/>
                        </a:rPr>
                        <a:t>N</a:t>
                      </a:r>
                      <a:r>
                        <a:rPr lang="tr-TR" sz="1000" spc="-5">
                          <a:effectLst/>
                        </a:rPr>
                        <a:t>o</a:t>
                      </a:r>
                      <a:r>
                        <a:rPr lang="tr-TR" sz="1000">
                          <a:effectLst/>
                        </a:rPr>
                        <a:t>rm İ</a:t>
                      </a:r>
                      <a:r>
                        <a:rPr lang="tr-TR" sz="1000" spc="-5">
                          <a:effectLst/>
                        </a:rPr>
                        <a:t>h</a:t>
                      </a:r>
                      <a:r>
                        <a:rPr lang="tr-TR" sz="1000">
                          <a:effectLst/>
                        </a:rPr>
                        <a:t>t</a:t>
                      </a:r>
                      <a:r>
                        <a:rPr lang="tr-TR" sz="1000" spc="-10">
                          <a:effectLst/>
                        </a:rPr>
                        <a:t>i</a:t>
                      </a:r>
                      <a:r>
                        <a:rPr lang="tr-TR" sz="1000">
                          <a:effectLst/>
                        </a:rPr>
                        <a:t>ya</a:t>
                      </a:r>
                      <a:r>
                        <a:rPr lang="tr-TR" sz="1000" spc="-5">
                          <a:effectLst/>
                        </a:rPr>
                        <a:t>ç</a:t>
                      </a:r>
                      <a:r>
                        <a:rPr lang="tr-TR" sz="1000">
                          <a:effectLst/>
                        </a:rPr>
                        <a:t>/ </a:t>
                      </a:r>
                      <a:r>
                        <a:rPr lang="tr-TR" sz="1000" spc="-10">
                          <a:effectLst/>
                        </a:rPr>
                        <a:t>F</a:t>
                      </a:r>
                      <a:r>
                        <a:rPr lang="tr-TR" sz="1000">
                          <a:effectLst/>
                        </a:rPr>
                        <a:t>az</a:t>
                      </a:r>
                      <a:r>
                        <a:rPr lang="tr-TR" sz="1000" spc="-5">
                          <a:effectLst/>
                        </a:rPr>
                        <a:t>l</a:t>
                      </a:r>
                      <a:r>
                        <a:rPr lang="tr-TR" sz="1000">
                          <a:effectLst/>
                        </a:rPr>
                        <a:t>a</a:t>
                      </a:r>
                      <a:r>
                        <a:rPr lang="tr-TR" sz="1000" spc="5">
                          <a:effectLst/>
                        </a:rPr>
                        <a:t>l</a:t>
                      </a:r>
                      <a:r>
                        <a:rPr lang="tr-TR" sz="1000" spc="-10">
                          <a:effectLst/>
                        </a:rPr>
                        <a:t>ı</a:t>
                      </a:r>
                      <a:r>
                        <a:rPr lang="tr-TR" sz="1000">
                          <a:effectLst/>
                        </a:rPr>
                        <a:t>k</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extLst>
                  <a:ext uri="{0D108BD9-81ED-4DB2-BD59-A6C34878D82A}">
                    <a16:rowId xmlns:a16="http://schemas.microsoft.com/office/drawing/2014/main" xmlns="" val="10000"/>
                  </a:ext>
                </a:extLst>
              </a:tr>
              <a:tr h="235319">
                <a:tc>
                  <a:txBody>
                    <a:bodyPr/>
                    <a:lstStyle/>
                    <a:p>
                      <a:pPr algn="l">
                        <a:lnSpc>
                          <a:spcPct val="115000"/>
                        </a:lnSpc>
                        <a:spcAft>
                          <a:spcPts val="0"/>
                        </a:spcAft>
                      </a:pPr>
                      <a:r>
                        <a:rPr lang="tr-TR" sz="1000">
                          <a:effectLst/>
                        </a:rPr>
                        <a:t>1</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Okul Müdürü (Sosyal Bilgiler)</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2</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1</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01"/>
                  </a:ext>
                </a:extLst>
              </a:tr>
              <a:tr h="235319">
                <a:tc>
                  <a:txBody>
                    <a:bodyPr/>
                    <a:lstStyle/>
                    <a:p>
                      <a:pPr algn="l">
                        <a:lnSpc>
                          <a:spcPct val="115000"/>
                        </a:lnSpc>
                        <a:spcAft>
                          <a:spcPts val="0"/>
                        </a:spcAft>
                      </a:pPr>
                      <a:r>
                        <a:rPr lang="tr-TR" sz="1000" dirty="0">
                          <a:effectLst/>
                        </a:rPr>
                        <a:t>2</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Müdür Yardımcısı (Teknoloji Tasarım)</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1</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02"/>
                  </a:ext>
                </a:extLst>
              </a:tr>
              <a:tr h="0">
                <a:tc>
                  <a:txBody>
                    <a:bodyPr/>
                    <a:lstStyle/>
                    <a:p>
                      <a:pPr algn="l">
                        <a:lnSpc>
                          <a:spcPct val="115000"/>
                        </a:lnSpc>
                        <a:spcAft>
                          <a:spcPts val="0"/>
                        </a:spcAft>
                      </a:pPr>
                      <a:r>
                        <a:rPr lang="tr-TR" sz="1000" dirty="0">
                          <a:effectLst/>
                        </a:rPr>
                        <a:t>3</a:t>
                      </a:r>
                      <a:endParaRPr lang="tr-TR" sz="900" dirty="0">
                        <a:effectLst/>
                      </a:endParaRPr>
                    </a:p>
                  </a:txBody>
                  <a:tcPr marL="57083" marR="57083" marT="0" marB="0"/>
                </a:tc>
                <a:tc>
                  <a:txBody>
                    <a:bodyPr/>
                    <a:lstStyle/>
                    <a:p>
                      <a:pPr algn="l">
                        <a:lnSpc>
                          <a:spcPct val="115000"/>
                        </a:lnSpc>
                        <a:spcAft>
                          <a:spcPts val="0"/>
                        </a:spcAft>
                      </a:pPr>
                      <a:r>
                        <a:rPr lang="tr-TR" sz="900" dirty="0">
                          <a:effectLst/>
                          <a:latin typeface="Trebuchet MS" panose="020B0603020202020204" pitchFamily="34" charset="0"/>
                          <a:ea typeface="Times New Roman" panose="02020603050405020304" pitchFamily="18" charset="0"/>
                          <a:cs typeface="Times New Roman" panose="02020603050405020304" pitchFamily="18" charset="0"/>
                        </a:rPr>
                        <a:t>Beden Eğitimi</a:t>
                      </a:r>
                    </a:p>
                  </a:txBody>
                  <a:tcPr marL="57083" marR="57083" marT="0" marB="0"/>
                </a:tc>
                <a:tc>
                  <a:txBody>
                    <a:bodyPr/>
                    <a:lstStyle/>
                    <a:p>
                      <a:pPr algn="l">
                        <a:lnSpc>
                          <a:spcPct val="115000"/>
                        </a:lnSpc>
                        <a:spcAft>
                          <a:spcPts val="0"/>
                        </a:spcAft>
                      </a:pPr>
                      <a:r>
                        <a:rPr lang="tr-TR" sz="1000" dirty="0">
                          <a:effectLst/>
                        </a:rPr>
                        <a:t>44</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2</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03"/>
                  </a:ext>
                </a:extLst>
              </a:tr>
              <a:tr h="235319">
                <a:tc>
                  <a:txBody>
                    <a:bodyPr/>
                    <a:lstStyle/>
                    <a:p>
                      <a:pPr algn="l">
                        <a:lnSpc>
                          <a:spcPct val="115000"/>
                        </a:lnSpc>
                        <a:spcAft>
                          <a:spcPts val="0"/>
                        </a:spcAft>
                      </a:pPr>
                      <a:r>
                        <a:rPr lang="tr-TR" sz="1000" dirty="0">
                          <a:effectLst/>
                        </a:rPr>
                        <a:t> 4</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Bilişim Teknolojileri</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16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1</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04"/>
                  </a:ext>
                </a:extLst>
              </a:tr>
              <a:tr h="235319">
                <a:tc>
                  <a:txBody>
                    <a:bodyPr/>
                    <a:lstStyle/>
                    <a:p>
                      <a:pPr algn="l">
                        <a:lnSpc>
                          <a:spcPct val="115000"/>
                        </a:lnSpc>
                        <a:spcAft>
                          <a:spcPts val="0"/>
                        </a:spcAft>
                      </a:pPr>
                      <a:r>
                        <a:rPr lang="tr-TR" sz="1000" dirty="0">
                          <a:effectLst/>
                        </a:rPr>
                        <a:t> 5</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Din Kültürü ve Ahlak Bilgisi</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46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2</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05"/>
                  </a:ext>
                </a:extLst>
              </a:tr>
              <a:tr h="235319">
                <a:tc>
                  <a:txBody>
                    <a:bodyPr/>
                    <a:lstStyle/>
                    <a:p>
                      <a:pPr algn="l">
                        <a:lnSpc>
                          <a:spcPct val="115000"/>
                        </a:lnSpc>
                        <a:spcAft>
                          <a:spcPts val="0"/>
                        </a:spcAft>
                      </a:pPr>
                      <a:r>
                        <a:rPr lang="tr-TR" sz="1000" dirty="0">
                          <a:effectLst/>
                        </a:rPr>
                        <a:t> 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Fen bilimleri</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76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4</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06"/>
                  </a:ext>
                </a:extLst>
              </a:tr>
              <a:tr h="235319">
                <a:tc>
                  <a:txBody>
                    <a:bodyPr/>
                    <a:lstStyle/>
                    <a:p>
                      <a:pPr algn="l">
                        <a:lnSpc>
                          <a:spcPct val="115000"/>
                        </a:lnSpc>
                        <a:spcAft>
                          <a:spcPts val="0"/>
                        </a:spcAft>
                      </a:pPr>
                      <a:r>
                        <a:rPr lang="tr-TR" sz="1000" dirty="0">
                          <a:effectLst/>
                        </a:rPr>
                        <a:t> 7</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Görsel Sanatlar</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21</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1</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07"/>
                  </a:ext>
                </a:extLst>
              </a:tr>
              <a:tr h="235319">
                <a:tc>
                  <a:txBody>
                    <a:bodyPr/>
                    <a:lstStyle/>
                    <a:p>
                      <a:pPr algn="l">
                        <a:lnSpc>
                          <a:spcPct val="115000"/>
                        </a:lnSpc>
                        <a:spcAft>
                          <a:spcPts val="0"/>
                        </a:spcAft>
                      </a:pPr>
                      <a:r>
                        <a:rPr lang="tr-TR" sz="1000" dirty="0">
                          <a:effectLst/>
                        </a:rPr>
                        <a:t> 8</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İlköğretim Matematik</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96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5</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08"/>
                  </a:ext>
                </a:extLst>
              </a:tr>
              <a:tr h="235319">
                <a:tc>
                  <a:txBody>
                    <a:bodyPr/>
                    <a:lstStyle/>
                    <a:p>
                      <a:pPr algn="l">
                        <a:lnSpc>
                          <a:spcPct val="115000"/>
                        </a:lnSpc>
                        <a:spcAft>
                          <a:spcPts val="0"/>
                        </a:spcAft>
                      </a:pPr>
                      <a:r>
                        <a:rPr lang="tr-TR" sz="1000" dirty="0">
                          <a:effectLst/>
                        </a:rPr>
                        <a:t> 9</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İngilizce</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72</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3</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09"/>
                  </a:ext>
                </a:extLst>
              </a:tr>
              <a:tr h="235319">
                <a:tc>
                  <a:txBody>
                    <a:bodyPr/>
                    <a:lstStyle/>
                    <a:p>
                      <a:pPr algn="l">
                        <a:lnSpc>
                          <a:spcPct val="115000"/>
                        </a:lnSpc>
                        <a:spcAft>
                          <a:spcPts val="0"/>
                        </a:spcAft>
                      </a:pPr>
                      <a:r>
                        <a:rPr lang="tr-TR" sz="1000" dirty="0">
                          <a:effectLst/>
                        </a:rPr>
                        <a:t> 10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Müzik</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21</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1</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10"/>
                  </a:ext>
                </a:extLst>
              </a:tr>
              <a:tr h="235319">
                <a:tc>
                  <a:txBody>
                    <a:bodyPr/>
                    <a:lstStyle/>
                    <a:p>
                      <a:pPr algn="l">
                        <a:lnSpc>
                          <a:spcPct val="115000"/>
                        </a:lnSpc>
                        <a:spcAft>
                          <a:spcPts val="0"/>
                        </a:spcAft>
                      </a:pPr>
                      <a:r>
                        <a:rPr lang="tr-TR" sz="1000" dirty="0">
                          <a:effectLst/>
                        </a:rPr>
                        <a:t> 11</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Okul Öncesi</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11"/>
                  </a:ext>
                </a:extLst>
              </a:tr>
              <a:tr h="235319">
                <a:tc>
                  <a:txBody>
                    <a:bodyPr/>
                    <a:lstStyle/>
                    <a:p>
                      <a:pPr algn="l">
                        <a:lnSpc>
                          <a:spcPct val="115000"/>
                        </a:lnSpc>
                        <a:spcAft>
                          <a:spcPts val="0"/>
                        </a:spcAft>
                      </a:pPr>
                      <a:r>
                        <a:rPr lang="tr-TR" sz="1000" dirty="0">
                          <a:effectLst/>
                        </a:rPr>
                        <a:t> 12</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Özel Eğitim</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12"/>
                  </a:ext>
                </a:extLst>
              </a:tr>
              <a:tr h="235319">
                <a:tc>
                  <a:txBody>
                    <a:bodyPr/>
                    <a:lstStyle/>
                    <a:p>
                      <a:pPr algn="l">
                        <a:lnSpc>
                          <a:spcPct val="115000"/>
                        </a:lnSpc>
                        <a:spcAft>
                          <a:spcPts val="0"/>
                        </a:spcAft>
                      </a:pPr>
                      <a:r>
                        <a:rPr lang="tr-TR" sz="1000" dirty="0">
                          <a:effectLst/>
                        </a:rPr>
                        <a:t> 13</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Rehberlik</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latin typeface="Trebuchet MS" panose="020B0603020202020204" pitchFamily="34" charset="0"/>
                          <a:ea typeface="Times New Roman" panose="02020603050405020304" pitchFamily="18" charset="0"/>
                          <a:cs typeface="Times New Roman" panose="02020603050405020304" pitchFamily="18" charset="0"/>
                        </a:rPr>
                        <a:t>1</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13"/>
                  </a:ext>
                </a:extLst>
              </a:tr>
              <a:tr h="235319">
                <a:tc>
                  <a:txBody>
                    <a:bodyPr/>
                    <a:lstStyle/>
                    <a:p>
                      <a:pPr algn="l">
                        <a:lnSpc>
                          <a:spcPct val="115000"/>
                        </a:lnSpc>
                        <a:spcAft>
                          <a:spcPts val="0"/>
                        </a:spcAft>
                      </a:pPr>
                      <a:r>
                        <a:rPr lang="tr-TR" sz="1000" dirty="0">
                          <a:effectLst/>
                        </a:rPr>
                        <a:t> 14</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sosyal Bilgiler</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44</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2</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14"/>
                  </a:ext>
                </a:extLst>
              </a:tr>
              <a:tr h="235319">
                <a:tc>
                  <a:txBody>
                    <a:bodyPr/>
                    <a:lstStyle/>
                    <a:p>
                      <a:pPr algn="l">
                        <a:lnSpc>
                          <a:spcPct val="115000"/>
                        </a:lnSpc>
                        <a:spcAft>
                          <a:spcPts val="0"/>
                        </a:spcAft>
                      </a:pPr>
                      <a:r>
                        <a:rPr lang="tr-TR" sz="1000" dirty="0">
                          <a:effectLst/>
                        </a:rPr>
                        <a:t> 15</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Teknoloji ve Tasarım</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36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2</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1 fazla</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15"/>
                  </a:ext>
                </a:extLst>
              </a:tr>
              <a:tr h="235319">
                <a:tc>
                  <a:txBody>
                    <a:bodyPr/>
                    <a:lstStyle/>
                    <a:p>
                      <a:pPr algn="l">
                        <a:lnSpc>
                          <a:spcPct val="115000"/>
                        </a:lnSpc>
                        <a:spcAft>
                          <a:spcPts val="0"/>
                        </a:spcAft>
                      </a:pPr>
                      <a:r>
                        <a:rPr lang="tr-TR" sz="1000" dirty="0">
                          <a:effectLst/>
                        </a:rPr>
                        <a:t> 16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Türkçe</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98</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5</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16"/>
                  </a:ext>
                </a:extLst>
              </a:tr>
              <a:tr h="235319">
                <a:tc>
                  <a:txBody>
                    <a:bodyPr/>
                    <a:lstStyle/>
                    <a:p>
                      <a:pPr algn="l">
                        <a:lnSpc>
                          <a:spcPct val="115000"/>
                        </a:lnSpc>
                        <a:spcAft>
                          <a:spcPts val="0"/>
                        </a:spcAft>
                      </a:pPr>
                      <a:r>
                        <a:rPr lang="tr-TR" sz="1000" dirty="0">
                          <a:effectLst/>
                        </a:rPr>
                        <a:t>16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TOPLAM</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572</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28</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extLst>
                  <a:ext uri="{0D108BD9-81ED-4DB2-BD59-A6C34878D82A}">
                    <a16:rowId xmlns:a16="http://schemas.microsoft.com/office/drawing/2014/main" xmlns="" val="10017"/>
                  </a:ext>
                </a:extLst>
              </a:tr>
            </a:tbl>
          </a:graphicData>
        </a:graphic>
      </p:graphicFrame>
      <p:sp>
        <p:nvSpPr>
          <p:cNvPr id="5" name="Metin kutusu 4"/>
          <p:cNvSpPr txBox="1"/>
          <p:nvPr/>
        </p:nvSpPr>
        <p:spPr>
          <a:xfrm>
            <a:off x="4654252" y="476672"/>
            <a:ext cx="6480720" cy="369332"/>
          </a:xfrm>
          <a:prstGeom prst="rect">
            <a:avLst/>
          </a:prstGeom>
          <a:noFill/>
        </p:spPr>
        <p:txBody>
          <a:bodyPr wrap="square" rtlCol="0">
            <a:spAutoFit/>
          </a:bodyPr>
          <a:lstStyle/>
          <a:p>
            <a:r>
              <a:rPr lang="tr-TR" dirty="0"/>
              <a:t>NORM KADRO DURUMU</a:t>
            </a:r>
          </a:p>
        </p:txBody>
      </p:sp>
    </p:spTree>
    <p:extLst>
      <p:ext uri="{BB962C8B-B14F-4D97-AF65-F5344CB8AC3E}">
        <p14:creationId xmlns:p14="http://schemas.microsoft.com/office/powerpoint/2010/main" val="85125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half" idx="1"/>
            <p:extLst>
              <p:ext uri="{D42A27DB-BD31-4B8C-83A1-F6EECF244321}">
                <p14:modId xmlns:p14="http://schemas.microsoft.com/office/powerpoint/2010/main" val="1475416969"/>
              </p:ext>
            </p:extLst>
          </p:nvPr>
        </p:nvGraphicFramePr>
        <p:xfrm>
          <a:off x="1219200" y="1803400"/>
          <a:ext cx="4773612" cy="2082800"/>
        </p:xfrm>
        <a:graphic>
          <a:graphicData uri="http://schemas.openxmlformats.org/drawingml/2006/table">
            <a:tbl>
              <a:tblPr firstRow="1" bandRow="1">
                <a:tableStyleId>{5C22544A-7EE6-4342-B048-85BDC9FD1C3A}</a:tableStyleId>
              </a:tblPr>
              <a:tblGrid>
                <a:gridCol w="1591204">
                  <a:extLst>
                    <a:ext uri="{9D8B030D-6E8A-4147-A177-3AD203B41FA5}">
                      <a16:colId xmlns:a16="http://schemas.microsoft.com/office/drawing/2014/main" xmlns="" val="20000"/>
                    </a:ext>
                  </a:extLst>
                </a:gridCol>
                <a:gridCol w="1591204">
                  <a:extLst>
                    <a:ext uri="{9D8B030D-6E8A-4147-A177-3AD203B41FA5}">
                      <a16:colId xmlns:a16="http://schemas.microsoft.com/office/drawing/2014/main" xmlns="" val="20001"/>
                    </a:ext>
                  </a:extLst>
                </a:gridCol>
                <a:gridCol w="1591204">
                  <a:extLst>
                    <a:ext uri="{9D8B030D-6E8A-4147-A177-3AD203B41FA5}">
                      <a16:colId xmlns:a16="http://schemas.microsoft.com/office/drawing/2014/main" xmlns="" val="20002"/>
                    </a:ext>
                  </a:extLst>
                </a:gridCol>
              </a:tblGrid>
              <a:tr h="520700">
                <a:tc>
                  <a:txBody>
                    <a:bodyPr/>
                    <a:lstStyle/>
                    <a:p>
                      <a:pPr rtl="0"/>
                      <a:r>
                        <a:rPr lang="tr"/>
                        <a:t>Sınıf</a:t>
                      </a:r>
                    </a:p>
                  </a:txBody>
                  <a:tcPr anchor="ctr"/>
                </a:tc>
                <a:tc>
                  <a:txBody>
                    <a:bodyPr/>
                    <a:lstStyle/>
                    <a:p>
                      <a:pPr algn="ctr" rtl="0"/>
                      <a:r>
                        <a:rPr lang="tr" dirty="0"/>
                        <a:t>Grup A</a:t>
                      </a:r>
                    </a:p>
                  </a:txBody>
                  <a:tcPr anchor="ctr"/>
                </a:tc>
                <a:tc>
                  <a:txBody>
                    <a:bodyPr/>
                    <a:lstStyle/>
                    <a:p>
                      <a:pPr algn="ctr" rtl="0"/>
                      <a:r>
                        <a:rPr lang="tr" dirty="0"/>
                        <a:t>Grup B</a:t>
                      </a:r>
                    </a:p>
                  </a:txBody>
                  <a:tcPr anchor="ctr"/>
                </a:tc>
                <a:extLst>
                  <a:ext uri="{0D108BD9-81ED-4DB2-BD59-A6C34878D82A}">
                    <a16:rowId xmlns:a16="http://schemas.microsoft.com/office/drawing/2014/main" xmlns="" val="10000"/>
                  </a:ext>
                </a:extLst>
              </a:tr>
              <a:tr h="520700">
                <a:tc>
                  <a:txBody>
                    <a:bodyPr/>
                    <a:lstStyle/>
                    <a:p>
                      <a:pPr rtl="0"/>
                      <a:r>
                        <a:rPr lang="tr"/>
                        <a:t>Sınıf 1</a:t>
                      </a:r>
                    </a:p>
                  </a:txBody>
                  <a:tcPr anchor="ctr"/>
                </a:tc>
                <a:tc>
                  <a:txBody>
                    <a:bodyPr/>
                    <a:lstStyle/>
                    <a:p>
                      <a:pPr algn="ctr" rtl="0"/>
                      <a:r>
                        <a:rPr lang="tr"/>
                        <a:t>82</a:t>
                      </a:r>
                    </a:p>
                  </a:txBody>
                  <a:tcPr anchor="ctr"/>
                </a:tc>
                <a:tc>
                  <a:txBody>
                    <a:bodyPr/>
                    <a:lstStyle/>
                    <a:p>
                      <a:pPr algn="ctr" rtl="0"/>
                      <a:r>
                        <a:rPr lang="tr"/>
                        <a:t>85</a:t>
                      </a:r>
                    </a:p>
                  </a:txBody>
                  <a:tcPr anchor="ctr"/>
                </a:tc>
                <a:extLst>
                  <a:ext uri="{0D108BD9-81ED-4DB2-BD59-A6C34878D82A}">
                    <a16:rowId xmlns:a16="http://schemas.microsoft.com/office/drawing/2014/main" xmlns="" val="10001"/>
                  </a:ext>
                </a:extLst>
              </a:tr>
              <a:tr h="520700">
                <a:tc>
                  <a:txBody>
                    <a:bodyPr/>
                    <a:lstStyle/>
                    <a:p>
                      <a:pPr rtl="0"/>
                      <a:r>
                        <a:rPr lang="tr"/>
                        <a:t>Sınıf 2</a:t>
                      </a:r>
                    </a:p>
                  </a:txBody>
                  <a:tcPr anchor="ctr"/>
                </a:tc>
                <a:tc>
                  <a:txBody>
                    <a:bodyPr/>
                    <a:lstStyle/>
                    <a:p>
                      <a:pPr algn="ctr" rtl="0"/>
                      <a:r>
                        <a:rPr lang="tr"/>
                        <a:t>76</a:t>
                      </a:r>
                    </a:p>
                  </a:txBody>
                  <a:tcPr anchor="ctr"/>
                </a:tc>
                <a:tc>
                  <a:txBody>
                    <a:bodyPr/>
                    <a:lstStyle/>
                    <a:p>
                      <a:pPr algn="ctr" rtl="0"/>
                      <a:r>
                        <a:rPr lang="tr"/>
                        <a:t>88</a:t>
                      </a:r>
                    </a:p>
                  </a:txBody>
                  <a:tcPr anchor="ctr"/>
                </a:tc>
                <a:extLst>
                  <a:ext uri="{0D108BD9-81ED-4DB2-BD59-A6C34878D82A}">
                    <a16:rowId xmlns:a16="http://schemas.microsoft.com/office/drawing/2014/main" xmlns="" val="10002"/>
                  </a:ext>
                </a:extLst>
              </a:tr>
              <a:tr h="520700">
                <a:tc>
                  <a:txBody>
                    <a:bodyPr/>
                    <a:lstStyle/>
                    <a:p>
                      <a:pPr rtl="0"/>
                      <a:r>
                        <a:rPr lang="tr"/>
                        <a:t>Sınıf 3</a:t>
                      </a:r>
                    </a:p>
                  </a:txBody>
                  <a:tcPr anchor="ctr"/>
                </a:tc>
                <a:tc>
                  <a:txBody>
                    <a:bodyPr/>
                    <a:lstStyle/>
                    <a:p>
                      <a:pPr algn="ctr" rtl="0"/>
                      <a:r>
                        <a:rPr lang="tr"/>
                        <a:t>84</a:t>
                      </a:r>
                    </a:p>
                  </a:txBody>
                  <a:tcPr anchor="ctr"/>
                </a:tc>
                <a:tc>
                  <a:txBody>
                    <a:bodyPr/>
                    <a:lstStyle/>
                    <a:p>
                      <a:pPr algn="ctr" rtl="0"/>
                      <a:r>
                        <a:rPr lang="tr" dirty="0"/>
                        <a:t>90</a:t>
                      </a:r>
                    </a:p>
                  </a:txBody>
                  <a:tcPr anchor="ctr"/>
                </a:tc>
                <a:extLst>
                  <a:ext uri="{0D108BD9-81ED-4DB2-BD59-A6C34878D82A}">
                    <a16:rowId xmlns:a16="http://schemas.microsoft.com/office/drawing/2014/main" xmlns="" val="10003"/>
                  </a:ext>
                </a:extLst>
              </a:tr>
            </a:tbl>
          </a:graphicData>
        </a:graphic>
      </p:graphicFrame>
      <p:graphicFrame>
        <p:nvGraphicFramePr>
          <p:cNvPr id="6" name="3 İçerik Yer Tutucusu"/>
          <p:cNvGraphicFramePr>
            <a:graphicFrameLocks noGrp="1"/>
          </p:cNvGraphicFramePr>
          <p:nvPr>
            <p:ph idx="1"/>
            <p:extLst>
              <p:ext uri="{D42A27DB-BD31-4B8C-83A1-F6EECF244321}">
                <p14:modId xmlns:p14="http://schemas.microsoft.com/office/powerpoint/2010/main" val="2450707004"/>
              </p:ext>
            </p:extLst>
          </p:nvPr>
        </p:nvGraphicFramePr>
        <p:xfrm>
          <a:off x="189756" y="116632"/>
          <a:ext cx="11809312" cy="6690827"/>
        </p:xfrm>
        <a:graphic>
          <a:graphicData uri="http://schemas.openxmlformats.org/drawingml/2006/table">
            <a:tbl>
              <a:tblPr firstRow="1" bandRow="1">
                <a:tableStyleId>{5C22544A-7EE6-4342-B048-85BDC9FD1C3A}</a:tableStyleId>
              </a:tblPr>
              <a:tblGrid>
                <a:gridCol w="4428304">
                  <a:extLst>
                    <a:ext uri="{9D8B030D-6E8A-4147-A177-3AD203B41FA5}">
                      <a16:colId xmlns:a16="http://schemas.microsoft.com/office/drawing/2014/main" xmlns="" val="20000"/>
                    </a:ext>
                  </a:extLst>
                </a:gridCol>
                <a:gridCol w="337548">
                  <a:extLst>
                    <a:ext uri="{9D8B030D-6E8A-4147-A177-3AD203B41FA5}">
                      <a16:colId xmlns:a16="http://schemas.microsoft.com/office/drawing/2014/main" xmlns="" val="20001"/>
                    </a:ext>
                  </a:extLst>
                </a:gridCol>
                <a:gridCol w="3986392">
                  <a:extLst>
                    <a:ext uri="{9D8B030D-6E8A-4147-A177-3AD203B41FA5}">
                      <a16:colId xmlns:a16="http://schemas.microsoft.com/office/drawing/2014/main" xmlns="" val="20002"/>
                    </a:ext>
                  </a:extLst>
                </a:gridCol>
                <a:gridCol w="3057068">
                  <a:extLst>
                    <a:ext uri="{9D8B030D-6E8A-4147-A177-3AD203B41FA5}">
                      <a16:colId xmlns:a16="http://schemas.microsoft.com/office/drawing/2014/main" xmlns="" val="20003"/>
                    </a:ext>
                  </a:extLst>
                </a:gridCol>
              </a:tblGrid>
              <a:tr h="331434">
                <a:tc gridSpan="2">
                  <a:txBody>
                    <a:bodyPr/>
                    <a:lstStyle/>
                    <a:p>
                      <a:r>
                        <a:rPr lang="tr-TR" sz="1400" dirty="0"/>
                        <a:t>Kurum</a:t>
                      </a:r>
                      <a:r>
                        <a:rPr lang="tr-TR" sz="1400" baseline="0" dirty="0"/>
                        <a:t> Adı</a:t>
                      </a:r>
                      <a:endParaRPr lang="tr-TR" sz="1400" dirty="0"/>
                    </a:p>
                  </a:txBody>
                  <a:tcPr/>
                </a:tc>
                <a:tc hMerge="1">
                  <a:txBody>
                    <a:bodyPr/>
                    <a:lstStyle/>
                    <a:p>
                      <a:endParaRPr lang="tr-TR" sz="12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t>Bandırma İlçe Milli Eğitim Müdürlüğü</a:t>
                      </a:r>
                    </a:p>
                  </a:txBody>
                  <a:tcPr/>
                </a:tc>
                <a:tc hMerge="1">
                  <a:txBody>
                    <a:bodyPr/>
                    <a:lstStyle/>
                    <a:p>
                      <a:endParaRPr lang="tr-TR" sz="1200" dirty="0"/>
                    </a:p>
                  </a:txBody>
                  <a:tcPr/>
                </a:tc>
                <a:extLst>
                  <a:ext uri="{0D108BD9-81ED-4DB2-BD59-A6C34878D82A}">
                    <a16:rowId xmlns:a16="http://schemas.microsoft.com/office/drawing/2014/main" xmlns="" val="10000"/>
                  </a:ext>
                </a:extLst>
              </a:tr>
              <a:tr h="298291">
                <a:tc gridSpan="2">
                  <a:txBody>
                    <a:bodyPr/>
                    <a:lstStyle/>
                    <a:p>
                      <a:r>
                        <a:rPr lang="tr-TR" sz="1200" b="1" dirty="0">
                          <a:solidFill>
                            <a:schemeClr val="tx2"/>
                          </a:solidFill>
                        </a:rPr>
                        <a:t>Kurum Türü</a:t>
                      </a:r>
                    </a:p>
                  </a:txBody>
                  <a:tcPr>
                    <a:solidFill>
                      <a:schemeClr val="bg2"/>
                    </a:solidFill>
                  </a:tcPr>
                </a:tc>
                <a:tc hMerge="1">
                  <a:txBody>
                    <a:bodyPr/>
                    <a:lstStyle/>
                    <a:p>
                      <a:endParaRPr lang="tr-TR" sz="1200" dirty="0"/>
                    </a:p>
                  </a:txBody>
                  <a:tcPr/>
                </a:tc>
                <a:tc gridSpan="2">
                  <a:txBody>
                    <a:bodyPr/>
                    <a:lstStyle/>
                    <a:p>
                      <a:r>
                        <a:rPr lang="tr-TR" sz="1200" dirty="0">
                          <a:solidFill>
                            <a:schemeClr val="tx2"/>
                          </a:solidFill>
                        </a:rPr>
                        <a:t>Resmi/Özel</a:t>
                      </a:r>
                    </a:p>
                  </a:txBody>
                  <a:tcPr>
                    <a:solidFill>
                      <a:schemeClr val="bg2"/>
                    </a:solidFill>
                  </a:tcPr>
                </a:tc>
                <a:tc hMerge="1">
                  <a:txBody>
                    <a:bodyPr/>
                    <a:lstStyle/>
                    <a:p>
                      <a:endParaRPr lang="tr-TR" sz="1200" dirty="0"/>
                    </a:p>
                  </a:txBody>
                  <a:tcPr/>
                </a:tc>
                <a:extLst>
                  <a:ext uri="{0D108BD9-81ED-4DB2-BD59-A6C34878D82A}">
                    <a16:rowId xmlns:a16="http://schemas.microsoft.com/office/drawing/2014/main" xmlns="" val="10001"/>
                  </a:ext>
                </a:extLst>
              </a:tr>
              <a:tr h="298291">
                <a:tc gridSpan="2">
                  <a:txBody>
                    <a:bodyPr/>
                    <a:lstStyle/>
                    <a:p>
                      <a:r>
                        <a:rPr lang="tr-TR" sz="1200" b="1" dirty="0">
                          <a:solidFill>
                            <a:schemeClr val="tx2"/>
                          </a:solidFill>
                        </a:rPr>
                        <a:t>Kurum Kodu</a:t>
                      </a:r>
                    </a:p>
                  </a:txBody>
                  <a:tcPr>
                    <a:solidFill>
                      <a:schemeClr val="bg2"/>
                    </a:solidFill>
                  </a:tcPr>
                </a:tc>
                <a:tc hMerge="1">
                  <a:txBody>
                    <a:bodyPr/>
                    <a:lstStyle/>
                    <a:p>
                      <a:endParaRPr lang="tr-TR" sz="1200" dirty="0"/>
                    </a:p>
                  </a:txBody>
                  <a:tcPr/>
                </a:tc>
                <a:tc gridSpan="2">
                  <a:txBody>
                    <a:bodyPr/>
                    <a:lstStyle/>
                    <a:p>
                      <a:r>
                        <a:rPr lang="tr-TR" sz="1200" b="1" dirty="0">
                          <a:solidFill>
                            <a:schemeClr val="tx2"/>
                          </a:solidFill>
                          <a:latin typeface="Times New Roman" panose="02020603050405020304" pitchFamily="18" charset="0"/>
                          <a:cs typeface="Times New Roman" panose="02020603050405020304" pitchFamily="18" charset="0"/>
                        </a:rPr>
                        <a:t>731983</a:t>
                      </a:r>
                    </a:p>
                  </a:txBody>
                  <a:tcPr>
                    <a:solidFill>
                      <a:schemeClr val="bg2"/>
                    </a:solidFill>
                  </a:tcPr>
                </a:tc>
                <a:tc hMerge="1">
                  <a:txBody>
                    <a:bodyPr/>
                    <a:lstStyle/>
                    <a:p>
                      <a:endParaRPr lang="tr-TR" sz="1200" dirty="0"/>
                    </a:p>
                  </a:txBody>
                  <a:tcPr/>
                </a:tc>
                <a:extLst>
                  <a:ext uri="{0D108BD9-81ED-4DB2-BD59-A6C34878D82A}">
                    <a16:rowId xmlns:a16="http://schemas.microsoft.com/office/drawing/2014/main" xmlns="" val="10002"/>
                  </a:ext>
                </a:extLst>
              </a:tr>
              <a:tr h="298291">
                <a:tc gridSpan="2">
                  <a:txBody>
                    <a:bodyPr/>
                    <a:lstStyle/>
                    <a:p>
                      <a:r>
                        <a:rPr lang="tr-TR" sz="1200" b="1" dirty="0">
                          <a:solidFill>
                            <a:schemeClr val="tx2"/>
                          </a:solidFill>
                        </a:rPr>
                        <a:t>Kurum Statüsü</a:t>
                      </a:r>
                    </a:p>
                  </a:txBody>
                  <a:tcPr>
                    <a:solidFill>
                      <a:schemeClr val="bg2"/>
                    </a:solidFill>
                  </a:tcPr>
                </a:tc>
                <a:tc hMerge="1">
                  <a:txBody>
                    <a:bodyPr/>
                    <a:lstStyle/>
                    <a:p>
                      <a:endParaRPr lang="tr-TR" sz="1200" dirty="0"/>
                    </a:p>
                  </a:txBody>
                  <a:tcPr/>
                </a:tc>
                <a:tc gridSpan="2">
                  <a:txBody>
                    <a:bodyPr/>
                    <a:lstStyle/>
                    <a:p>
                      <a:r>
                        <a:rPr lang="tr-TR" sz="1200" dirty="0">
                          <a:solidFill>
                            <a:schemeClr val="tx2"/>
                          </a:solidFill>
                        </a:rPr>
                        <a:t>Kamu</a:t>
                      </a:r>
                    </a:p>
                  </a:txBody>
                  <a:tcPr>
                    <a:solidFill>
                      <a:schemeClr val="bg2"/>
                    </a:solidFill>
                  </a:tcPr>
                </a:tc>
                <a:tc hMerge="1">
                  <a:txBody>
                    <a:bodyPr/>
                    <a:lstStyle/>
                    <a:p>
                      <a:endParaRPr lang="tr-TR" dirty="0"/>
                    </a:p>
                  </a:txBody>
                  <a:tcPr/>
                </a:tc>
                <a:extLst>
                  <a:ext uri="{0D108BD9-81ED-4DB2-BD59-A6C34878D82A}">
                    <a16:rowId xmlns:a16="http://schemas.microsoft.com/office/drawing/2014/main" xmlns="" val="10003"/>
                  </a:ext>
                </a:extLst>
              </a:tr>
              <a:tr h="298291">
                <a:tc rowSpan="10" gridSpan="2">
                  <a:txBody>
                    <a:bodyPr/>
                    <a:lstStyle/>
                    <a:p>
                      <a:endParaRPr lang="tr-TR" sz="1200" b="1" dirty="0">
                        <a:solidFill>
                          <a:schemeClr val="tx2"/>
                        </a:solidFill>
                      </a:endParaRPr>
                    </a:p>
                    <a:p>
                      <a:endParaRPr lang="tr-TR" sz="1200" b="1" dirty="0">
                        <a:solidFill>
                          <a:schemeClr val="tx2"/>
                        </a:solidFill>
                      </a:endParaRPr>
                    </a:p>
                    <a:p>
                      <a:endParaRPr lang="tr-TR" sz="1200" b="1" dirty="0">
                        <a:solidFill>
                          <a:schemeClr val="tx2"/>
                        </a:solidFill>
                      </a:endParaRPr>
                    </a:p>
                    <a:p>
                      <a:endParaRPr lang="tr-TR" sz="1200" b="1" dirty="0">
                        <a:solidFill>
                          <a:schemeClr val="tx2"/>
                        </a:solidFill>
                      </a:endParaRPr>
                    </a:p>
                    <a:p>
                      <a:endParaRPr lang="tr-TR" sz="1200" b="1" dirty="0">
                        <a:solidFill>
                          <a:schemeClr val="tx2"/>
                        </a:solidFill>
                      </a:endParaRPr>
                    </a:p>
                    <a:p>
                      <a:r>
                        <a:rPr lang="tr-TR" sz="1200" b="1" dirty="0">
                          <a:solidFill>
                            <a:schemeClr val="tx2"/>
                          </a:solidFill>
                        </a:rPr>
                        <a:t>Kurumda Çalışan Personel Sayısı</a:t>
                      </a:r>
                    </a:p>
                  </a:txBody>
                  <a:tcPr>
                    <a:solidFill>
                      <a:schemeClr val="bg2"/>
                    </a:solidFill>
                  </a:tcPr>
                </a:tc>
                <a:tc rowSpan="10" hMerge="1">
                  <a:txBody>
                    <a:bodyPr/>
                    <a:lstStyle/>
                    <a:p>
                      <a:endParaRPr lang="tr-TR" sz="1200" dirty="0"/>
                    </a:p>
                  </a:txBody>
                  <a:tcPr/>
                </a:tc>
                <a:tc gridSpan="2">
                  <a:txBody>
                    <a:bodyPr/>
                    <a:lstStyle/>
                    <a:p>
                      <a:r>
                        <a:rPr lang="tr-TR" sz="1200" dirty="0">
                          <a:solidFill>
                            <a:schemeClr val="tx2"/>
                          </a:solidFill>
                        </a:rPr>
                        <a:t>Müdür                                                                                             1</a:t>
                      </a:r>
                    </a:p>
                  </a:txBody>
                  <a:tcPr>
                    <a:solidFill>
                      <a:schemeClr val="bg2"/>
                    </a:solidFill>
                  </a:tcPr>
                </a:tc>
                <a:tc hMerge="1">
                  <a:txBody>
                    <a:bodyPr/>
                    <a:lstStyle/>
                    <a:p>
                      <a:endParaRPr lang="tr-TR" dirty="0"/>
                    </a:p>
                  </a:txBody>
                  <a:tcPr/>
                </a:tc>
                <a:extLst>
                  <a:ext uri="{0D108BD9-81ED-4DB2-BD59-A6C34878D82A}">
                    <a16:rowId xmlns:a16="http://schemas.microsoft.com/office/drawing/2014/main" xmlns="" val="10004"/>
                  </a:ext>
                </a:extLst>
              </a:tr>
              <a:tr h="298291">
                <a:tc gridSpan="2" vMerge="1">
                  <a:txBody>
                    <a:bodyPr/>
                    <a:lstStyle/>
                    <a:p>
                      <a:endParaRPr lang="tr-TR"/>
                    </a:p>
                  </a:txBody>
                  <a:tcPr/>
                </a:tc>
                <a:tc hMerge="1" vMerge="1">
                  <a:txBody>
                    <a:bodyPr/>
                    <a:lstStyle/>
                    <a:p>
                      <a:endParaRPr lang="tr-TR" sz="1200" dirty="0"/>
                    </a:p>
                  </a:txBody>
                  <a:tcPr/>
                </a:tc>
                <a:tc>
                  <a:txBody>
                    <a:bodyPr/>
                    <a:lstStyle/>
                    <a:p>
                      <a:r>
                        <a:rPr lang="tr-TR" sz="1200" dirty="0">
                          <a:solidFill>
                            <a:schemeClr val="tx2"/>
                          </a:solidFill>
                        </a:rPr>
                        <a:t>Müdür</a:t>
                      </a:r>
                      <a:r>
                        <a:rPr lang="tr-TR" sz="1200" baseline="0" dirty="0">
                          <a:solidFill>
                            <a:schemeClr val="tx2"/>
                          </a:solidFill>
                        </a:rPr>
                        <a:t> Yardımcısı</a:t>
                      </a:r>
                      <a:endParaRPr lang="tr-TR" sz="1200" dirty="0">
                        <a:solidFill>
                          <a:schemeClr val="tx2"/>
                        </a:solidFill>
                      </a:endParaRPr>
                    </a:p>
                  </a:txBody>
                  <a:tcPr>
                    <a:solidFill>
                      <a:schemeClr val="bg2"/>
                    </a:solidFill>
                  </a:tcPr>
                </a:tc>
                <a:tc>
                  <a:txBody>
                    <a:bodyPr/>
                    <a:lstStyle/>
                    <a:p>
                      <a:r>
                        <a:rPr lang="tr-TR" sz="1200" dirty="0">
                          <a:solidFill>
                            <a:schemeClr val="tx2"/>
                          </a:solidFill>
                        </a:rPr>
                        <a:t>1</a:t>
                      </a:r>
                    </a:p>
                  </a:txBody>
                  <a:tcPr>
                    <a:solidFill>
                      <a:schemeClr val="bg2"/>
                    </a:solidFill>
                  </a:tcPr>
                </a:tc>
                <a:extLst>
                  <a:ext uri="{0D108BD9-81ED-4DB2-BD59-A6C34878D82A}">
                    <a16:rowId xmlns:a16="http://schemas.microsoft.com/office/drawing/2014/main" xmlns="" val="10005"/>
                  </a:ext>
                </a:extLst>
              </a:tr>
              <a:tr h="298291">
                <a:tc gridSpan="2" vMerge="1">
                  <a:txBody>
                    <a:bodyPr/>
                    <a:lstStyle/>
                    <a:p>
                      <a:endParaRPr lang="tr-TR"/>
                    </a:p>
                  </a:txBody>
                  <a:tcPr/>
                </a:tc>
                <a:tc hMerge="1" vMerge="1">
                  <a:txBody>
                    <a:bodyPr/>
                    <a:lstStyle/>
                    <a:p>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solidFill>
                            <a:schemeClr val="tx2"/>
                          </a:solidFill>
                          <a:latin typeface="+mn-lt"/>
                          <a:ea typeface="+mn-ea"/>
                          <a:cs typeface="+mn-cs"/>
                        </a:rPr>
                        <a:t>Öğretmen</a:t>
                      </a:r>
                    </a:p>
                  </a:txBody>
                  <a:tcPr>
                    <a:solidFill>
                      <a:schemeClr val="bg2"/>
                    </a:solidFill>
                  </a:tcPr>
                </a:tc>
                <a:tc>
                  <a:txBody>
                    <a:bodyPr/>
                    <a:lstStyle/>
                    <a:p>
                      <a:r>
                        <a:rPr lang="tr-TR" sz="1200" dirty="0">
                          <a:solidFill>
                            <a:schemeClr val="tx2"/>
                          </a:solidFill>
                        </a:rPr>
                        <a:t>29</a:t>
                      </a:r>
                    </a:p>
                  </a:txBody>
                  <a:tcPr>
                    <a:solidFill>
                      <a:schemeClr val="bg2"/>
                    </a:solidFill>
                  </a:tcPr>
                </a:tc>
                <a:extLst>
                  <a:ext uri="{0D108BD9-81ED-4DB2-BD59-A6C34878D82A}">
                    <a16:rowId xmlns:a16="http://schemas.microsoft.com/office/drawing/2014/main" xmlns="" val="10006"/>
                  </a:ext>
                </a:extLst>
              </a:tr>
              <a:tr h="298291">
                <a:tc gridSpan="2" vMerge="1">
                  <a:txBody>
                    <a:bodyPr/>
                    <a:lstStyle/>
                    <a:p>
                      <a:endParaRPr lang="tr-TR"/>
                    </a:p>
                  </a:txBody>
                  <a:tcPr/>
                </a:tc>
                <a:tc hMerge="1" vMerge="1">
                  <a:txBody>
                    <a:bodyPr/>
                    <a:lstStyle/>
                    <a:p>
                      <a:endParaRPr kumimoji="0" lang="tr-TR" sz="1200" kern="1200" dirty="0">
                        <a:solidFill>
                          <a:schemeClr val="dk1"/>
                        </a:solidFill>
                        <a:latin typeface="+mn-lt"/>
                        <a:ea typeface="+mn-ea"/>
                        <a:cs typeface="+mn-cs"/>
                      </a:endParaRPr>
                    </a:p>
                  </a:txBody>
                  <a:tcPr/>
                </a:tc>
                <a:tc>
                  <a:txBody>
                    <a:bodyPr/>
                    <a:lstStyle/>
                    <a:p>
                      <a:r>
                        <a:rPr kumimoji="0" lang="tr-TR" sz="1200" kern="1200" dirty="0">
                          <a:solidFill>
                            <a:schemeClr val="tx2"/>
                          </a:solidFill>
                          <a:latin typeface="+mn-lt"/>
                          <a:ea typeface="+mn-ea"/>
                          <a:cs typeface="+mn-cs"/>
                        </a:rPr>
                        <a:t>Memur</a:t>
                      </a:r>
                    </a:p>
                  </a:txBody>
                  <a:tcPr>
                    <a:solidFill>
                      <a:schemeClr val="bg2"/>
                    </a:solidFill>
                  </a:tcPr>
                </a:tc>
                <a:tc>
                  <a:txBody>
                    <a:bodyPr/>
                    <a:lstStyle/>
                    <a:p>
                      <a:pPr marL="0" algn="l" rtl="0" eaLnBrk="1" latinLnBrk="0" hangingPunct="1"/>
                      <a:r>
                        <a:rPr kumimoji="0" lang="tr-TR" sz="1200" kern="1200" dirty="0">
                          <a:solidFill>
                            <a:schemeClr val="tx2"/>
                          </a:solidFill>
                          <a:latin typeface="+mn-lt"/>
                          <a:ea typeface="+mn-ea"/>
                          <a:cs typeface="+mn-cs"/>
                        </a:rPr>
                        <a:t>1 (İlçe Milli Eğitim Md.de görevlendirildi)</a:t>
                      </a:r>
                    </a:p>
                  </a:txBody>
                  <a:tcPr>
                    <a:solidFill>
                      <a:schemeClr val="bg2"/>
                    </a:solidFill>
                  </a:tcPr>
                </a:tc>
                <a:extLst>
                  <a:ext uri="{0D108BD9-81ED-4DB2-BD59-A6C34878D82A}">
                    <a16:rowId xmlns:a16="http://schemas.microsoft.com/office/drawing/2014/main" xmlns="" val="10007"/>
                  </a:ext>
                </a:extLst>
              </a:tr>
              <a:tr h="497151">
                <a:tc gridSpan="2" vMerge="1">
                  <a:txBody>
                    <a:bodyPr/>
                    <a:lstStyle/>
                    <a:p>
                      <a:endParaRPr lang="tr-TR"/>
                    </a:p>
                  </a:txBody>
                  <a:tcPr/>
                </a:tc>
                <a:tc hMerge="1"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solidFill>
                            <a:schemeClr val="tx2"/>
                          </a:solidFill>
                          <a:latin typeface="+mn-lt"/>
                          <a:ea typeface="+mn-ea"/>
                          <a:cs typeface="+mn-cs"/>
                        </a:rPr>
                        <a:t>Yardımcı</a:t>
                      </a:r>
                      <a:r>
                        <a:rPr kumimoji="0" lang="tr-TR" sz="1200" kern="1200" baseline="0" dirty="0">
                          <a:solidFill>
                            <a:schemeClr val="tx2"/>
                          </a:solidFill>
                          <a:latin typeface="+mn-lt"/>
                          <a:ea typeface="+mn-ea"/>
                          <a:cs typeface="+mn-cs"/>
                        </a:rPr>
                        <a:t> Hizmetler (KADROLU)</a:t>
                      </a:r>
                      <a:endParaRPr kumimoji="0" lang="tr-TR" sz="1200" kern="1200" dirty="0">
                        <a:solidFill>
                          <a:schemeClr val="tx2"/>
                        </a:solidFill>
                        <a:latin typeface="+mn-lt"/>
                        <a:ea typeface="+mn-ea"/>
                        <a:cs typeface="+mn-cs"/>
                      </a:endParaRPr>
                    </a:p>
                    <a:p>
                      <a:endParaRPr kumimoji="0" lang="tr-TR" sz="1200" kern="1200" dirty="0">
                        <a:solidFill>
                          <a:schemeClr val="tx2"/>
                        </a:solidFill>
                        <a:latin typeface="+mn-lt"/>
                        <a:ea typeface="+mn-ea"/>
                        <a:cs typeface="+mn-cs"/>
                      </a:endParaRPr>
                    </a:p>
                  </a:txBody>
                  <a:tcPr>
                    <a:solidFill>
                      <a:schemeClr val="bg2"/>
                    </a:solidFill>
                  </a:tcPr>
                </a:tc>
                <a:tc>
                  <a:txBody>
                    <a:bodyPr/>
                    <a:lstStyle/>
                    <a:p>
                      <a:pPr marL="0" algn="l" rtl="0" eaLnBrk="1" latinLnBrk="0" hangingPunct="1"/>
                      <a:r>
                        <a:rPr kumimoji="0" lang="tr-TR" sz="1200" kern="1200" dirty="0">
                          <a:solidFill>
                            <a:schemeClr val="tx2"/>
                          </a:solidFill>
                          <a:latin typeface="+mn-lt"/>
                          <a:ea typeface="+mn-ea"/>
                          <a:cs typeface="+mn-cs"/>
                        </a:rPr>
                        <a:t>1</a:t>
                      </a:r>
                    </a:p>
                  </a:txBody>
                  <a:tcPr>
                    <a:solidFill>
                      <a:schemeClr val="bg2"/>
                    </a:solidFill>
                  </a:tcPr>
                </a:tc>
                <a:extLst>
                  <a:ext uri="{0D108BD9-81ED-4DB2-BD59-A6C34878D82A}">
                    <a16:rowId xmlns:a16="http://schemas.microsoft.com/office/drawing/2014/main" xmlns="" val="10008"/>
                  </a:ext>
                </a:extLst>
              </a:tr>
              <a:tr h="497151">
                <a:tc gridSpan="2" vMerge="1">
                  <a:txBody>
                    <a:bodyPr/>
                    <a:lstStyle/>
                    <a:p>
                      <a:endParaRPr lang="tr-TR"/>
                    </a:p>
                  </a:txBody>
                  <a:tcPr/>
                </a:tc>
                <a:tc hMerge="1"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a:solidFill>
                            <a:schemeClr val="tx2"/>
                          </a:solidFill>
                          <a:latin typeface="+mn-lt"/>
                          <a:ea typeface="+mn-ea"/>
                          <a:cs typeface="+mn-cs"/>
                        </a:rPr>
                        <a:t>TYÇP</a:t>
                      </a:r>
                    </a:p>
                    <a:p>
                      <a:endParaRPr kumimoji="0" lang="tr-TR" sz="1200" kern="1200" dirty="0">
                        <a:solidFill>
                          <a:schemeClr val="tx2"/>
                        </a:solidFill>
                        <a:latin typeface="+mn-lt"/>
                        <a:ea typeface="+mn-ea"/>
                        <a:cs typeface="+mn-cs"/>
                      </a:endParaRPr>
                    </a:p>
                  </a:txBody>
                  <a:tcPr>
                    <a:solidFill>
                      <a:schemeClr val="bg2"/>
                    </a:solidFill>
                  </a:tcPr>
                </a:tc>
                <a:tc>
                  <a:txBody>
                    <a:bodyPr/>
                    <a:lstStyle/>
                    <a:p>
                      <a:pPr marL="0" algn="l" rtl="0" eaLnBrk="1" latinLnBrk="0" hangingPunct="1"/>
                      <a:r>
                        <a:rPr kumimoji="0" lang="tr-TR" sz="1200" kern="1200" dirty="0">
                          <a:solidFill>
                            <a:schemeClr val="tx2"/>
                          </a:solidFill>
                          <a:latin typeface="+mn-lt"/>
                          <a:ea typeface="+mn-ea"/>
                          <a:cs typeface="+mn-cs"/>
                        </a:rPr>
                        <a:t>2</a:t>
                      </a:r>
                    </a:p>
                  </a:txBody>
                  <a:tcPr>
                    <a:solidFill>
                      <a:schemeClr val="bg2"/>
                    </a:solidFill>
                  </a:tcPr>
                </a:tc>
                <a:extLst>
                  <a:ext uri="{0D108BD9-81ED-4DB2-BD59-A6C34878D82A}">
                    <a16:rowId xmlns:a16="http://schemas.microsoft.com/office/drawing/2014/main" xmlns="" val="10009"/>
                  </a:ext>
                </a:extLst>
              </a:tr>
              <a:tr h="497151">
                <a:tc gridSpan="2" vMerge="1">
                  <a:txBody>
                    <a:bodyPr/>
                    <a:lstStyle/>
                    <a:p>
                      <a:endParaRPr lang="tr-TR"/>
                    </a:p>
                  </a:txBody>
                  <a:tcPr/>
                </a:tc>
                <a:tc hMerge="1" vMerge="1">
                  <a:txBody>
                    <a:bodyPr/>
                    <a:lstStyle/>
                    <a:p>
                      <a:endParaRPr lang="tr-TR"/>
                    </a:p>
                  </a:txBody>
                  <a:tcPr/>
                </a:tc>
                <a:tc>
                  <a:txBody>
                    <a:bodyPr/>
                    <a:lstStyle/>
                    <a:p>
                      <a:r>
                        <a:rPr kumimoji="0" lang="tr-TR" sz="1200" kern="1200" dirty="0">
                          <a:solidFill>
                            <a:schemeClr val="tx2"/>
                          </a:solidFill>
                          <a:latin typeface="+mn-lt"/>
                          <a:ea typeface="+mn-ea"/>
                          <a:cs typeface="+mn-cs"/>
                        </a:rPr>
                        <a:t>Güvenlikçi</a:t>
                      </a:r>
                    </a:p>
                  </a:txBody>
                  <a:tcPr>
                    <a:solidFill>
                      <a:schemeClr val="bg2"/>
                    </a:solidFill>
                  </a:tcPr>
                </a:tc>
                <a:tc>
                  <a:txBody>
                    <a:bodyPr/>
                    <a:lstStyle/>
                    <a:p>
                      <a:pPr marL="0" algn="l" rtl="0" eaLnBrk="1" latinLnBrk="0" hangingPunct="1"/>
                      <a:r>
                        <a:rPr kumimoji="0" lang="tr-TR" sz="1200" kern="1200" dirty="0">
                          <a:solidFill>
                            <a:schemeClr val="tx2"/>
                          </a:solidFill>
                          <a:latin typeface="+mn-lt"/>
                          <a:ea typeface="+mn-ea"/>
                          <a:cs typeface="+mn-cs"/>
                        </a:rPr>
                        <a:t>0</a:t>
                      </a:r>
                    </a:p>
                  </a:txBody>
                  <a:tcPr>
                    <a:solidFill>
                      <a:schemeClr val="bg2"/>
                    </a:solidFill>
                  </a:tcPr>
                </a:tc>
                <a:extLst>
                  <a:ext uri="{0D108BD9-81ED-4DB2-BD59-A6C34878D82A}">
                    <a16:rowId xmlns:a16="http://schemas.microsoft.com/office/drawing/2014/main" xmlns="" val="10011"/>
                  </a:ext>
                </a:extLst>
              </a:tr>
              <a:tr h="298291">
                <a:tc gridSpan="2" vMerge="1">
                  <a:txBody>
                    <a:bodyPr/>
                    <a:lstStyle/>
                    <a:p>
                      <a:endParaRPr lang="tr-TR"/>
                    </a:p>
                  </a:txBody>
                  <a:tcPr/>
                </a:tc>
                <a:tc hMerge="1" vMerge="1">
                  <a:txBody>
                    <a:bodyPr/>
                    <a:lstStyle/>
                    <a:p>
                      <a:endParaRPr lang="tr-TR" sz="1200" dirty="0"/>
                    </a:p>
                  </a:txBody>
                  <a:tcPr/>
                </a:tc>
                <a:tc>
                  <a:txBody>
                    <a:bodyPr/>
                    <a:lstStyle/>
                    <a:p>
                      <a:r>
                        <a:rPr lang="tr-TR" sz="1200" dirty="0">
                          <a:solidFill>
                            <a:schemeClr val="tx2"/>
                          </a:solidFill>
                        </a:rPr>
                        <a:t>Aşçı</a:t>
                      </a:r>
                    </a:p>
                  </a:txBody>
                  <a:tcPr>
                    <a:solidFill>
                      <a:schemeClr val="bg2"/>
                    </a:solidFill>
                  </a:tcPr>
                </a:tc>
                <a:tc>
                  <a:txBody>
                    <a:bodyPr/>
                    <a:lstStyle/>
                    <a:p>
                      <a:r>
                        <a:rPr lang="tr-TR" sz="1200" dirty="0">
                          <a:solidFill>
                            <a:schemeClr val="tx2"/>
                          </a:solidFill>
                        </a:rPr>
                        <a:t>0</a:t>
                      </a:r>
                    </a:p>
                  </a:txBody>
                  <a:tcPr>
                    <a:solidFill>
                      <a:schemeClr val="bg2"/>
                    </a:solidFill>
                  </a:tcPr>
                </a:tc>
                <a:extLst>
                  <a:ext uri="{0D108BD9-81ED-4DB2-BD59-A6C34878D82A}">
                    <a16:rowId xmlns:a16="http://schemas.microsoft.com/office/drawing/2014/main" xmlns="" val="10010"/>
                  </a:ext>
                </a:extLst>
              </a:tr>
              <a:tr h="298291">
                <a:tc gridSpan="2" vMerge="1">
                  <a:txBody>
                    <a:bodyPr/>
                    <a:lstStyle/>
                    <a:p>
                      <a:endParaRPr lang="tr-TR"/>
                    </a:p>
                  </a:txBody>
                  <a:tcPr/>
                </a:tc>
                <a:tc hMerge="1" vMerge="1">
                  <a:txBody>
                    <a:bodyPr/>
                    <a:lstStyle/>
                    <a:p>
                      <a:endParaRPr lang="tr-TR"/>
                    </a:p>
                  </a:txBody>
                  <a:tcPr/>
                </a:tc>
                <a:tc>
                  <a:txBody>
                    <a:bodyPr/>
                    <a:lstStyle/>
                    <a:p>
                      <a:r>
                        <a:rPr lang="tr-TR" sz="1200" dirty="0">
                          <a:solidFill>
                            <a:schemeClr val="tx2"/>
                          </a:solidFill>
                        </a:rPr>
                        <a:t>Kaloriferci</a:t>
                      </a:r>
                    </a:p>
                  </a:txBody>
                  <a:tcPr>
                    <a:solidFill>
                      <a:schemeClr val="bg2"/>
                    </a:solidFill>
                  </a:tcPr>
                </a:tc>
                <a:tc>
                  <a:txBody>
                    <a:bodyPr/>
                    <a:lstStyle/>
                    <a:p>
                      <a:r>
                        <a:rPr lang="tr-TR" sz="1200" dirty="0">
                          <a:solidFill>
                            <a:schemeClr val="tx2"/>
                          </a:solidFill>
                        </a:rPr>
                        <a:t>0</a:t>
                      </a:r>
                    </a:p>
                  </a:txBody>
                  <a:tcPr>
                    <a:solidFill>
                      <a:schemeClr val="bg2"/>
                    </a:solidFill>
                  </a:tcPr>
                </a:tc>
                <a:extLst>
                  <a:ext uri="{0D108BD9-81ED-4DB2-BD59-A6C34878D82A}">
                    <a16:rowId xmlns:a16="http://schemas.microsoft.com/office/drawing/2014/main" xmlns="" val="807895468"/>
                  </a:ext>
                </a:extLst>
              </a:tr>
              <a:tr h="298291">
                <a:tc gridSpan="2" vMerge="1">
                  <a:txBody>
                    <a:bodyPr/>
                    <a:lstStyle/>
                    <a:p>
                      <a:endParaRPr lang="tr-TR" sz="1200" dirty="0"/>
                    </a:p>
                  </a:txBody>
                  <a:tcPr/>
                </a:tc>
                <a:tc hMerge="1" vMerge="1">
                  <a:txBody>
                    <a:bodyPr/>
                    <a:lstStyle/>
                    <a:p>
                      <a:endParaRPr lang="tr-TR"/>
                    </a:p>
                  </a:txBody>
                  <a:tcPr/>
                </a:tc>
                <a:tc>
                  <a:txBody>
                    <a:bodyPr/>
                    <a:lstStyle/>
                    <a:p>
                      <a:pPr algn="r"/>
                      <a:r>
                        <a:rPr lang="tr-TR" sz="1200" b="1" dirty="0">
                          <a:solidFill>
                            <a:schemeClr val="tx2"/>
                          </a:solidFill>
                        </a:rPr>
                        <a:t>TOPLAM</a:t>
                      </a:r>
                    </a:p>
                  </a:txBody>
                  <a:tcPr>
                    <a:solidFill>
                      <a:schemeClr val="bg2"/>
                    </a:solidFill>
                  </a:tcPr>
                </a:tc>
                <a:tc>
                  <a:txBody>
                    <a:bodyPr/>
                    <a:lstStyle/>
                    <a:p>
                      <a:endParaRPr lang="tr-TR" sz="1200" b="1" dirty="0">
                        <a:solidFill>
                          <a:schemeClr val="tx2"/>
                        </a:solidFill>
                      </a:endParaRPr>
                    </a:p>
                  </a:txBody>
                  <a:tcPr>
                    <a:solidFill>
                      <a:schemeClr val="bg2"/>
                    </a:solidFill>
                  </a:tcPr>
                </a:tc>
                <a:extLst>
                  <a:ext uri="{0D108BD9-81ED-4DB2-BD59-A6C34878D82A}">
                    <a16:rowId xmlns:a16="http://schemas.microsoft.com/office/drawing/2014/main" xmlns="" val="10018"/>
                  </a:ext>
                </a:extLst>
              </a:tr>
              <a:tr h="331434">
                <a:tc gridSpan="3">
                  <a:txBody>
                    <a:bodyPr/>
                    <a:lstStyle/>
                    <a:p>
                      <a:pPr algn="ctr"/>
                      <a:r>
                        <a:rPr lang="tr-TR" sz="1400" dirty="0">
                          <a:solidFill>
                            <a:schemeClr val="tx2"/>
                          </a:solidFill>
                        </a:rPr>
                        <a:t>Kurum İletişim Bilgileri</a:t>
                      </a:r>
                    </a:p>
                  </a:txBody>
                  <a:tcPr>
                    <a:solidFill>
                      <a:schemeClr val="accent1">
                        <a:lumMod val="60000"/>
                        <a:lumOff val="40000"/>
                      </a:schemeClr>
                    </a:solidFill>
                  </a:tcPr>
                </a:tc>
                <a:tc hMerge="1">
                  <a:txBody>
                    <a:bodyPr/>
                    <a:lstStyle/>
                    <a:p>
                      <a:endParaRPr lang="tr-TR"/>
                    </a:p>
                  </a:txBody>
                  <a:tcPr/>
                </a:tc>
                <a:tc hMerge="1">
                  <a:txBody>
                    <a:bodyPr/>
                    <a:lstStyle/>
                    <a:p>
                      <a:endParaRPr lang="tr-TR"/>
                    </a:p>
                  </a:txBody>
                  <a:tcPr/>
                </a:tc>
                <a:tc>
                  <a:txBody>
                    <a:bodyPr/>
                    <a:lstStyle/>
                    <a:p>
                      <a:pPr algn="ctr"/>
                      <a:endParaRPr lang="tr-TR" sz="1100" dirty="0">
                        <a:solidFill>
                          <a:schemeClr val="tx1">
                            <a:lumMod val="75000"/>
                          </a:schemeClr>
                        </a:solidFill>
                      </a:endParaRPr>
                    </a:p>
                  </a:txBody>
                  <a:tcPr>
                    <a:solidFill>
                      <a:schemeClr val="accent1">
                        <a:lumMod val="60000"/>
                        <a:lumOff val="40000"/>
                      </a:schemeClr>
                    </a:solidFill>
                  </a:tcPr>
                </a:tc>
                <a:extLst>
                  <a:ext uri="{0D108BD9-81ED-4DB2-BD59-A6C34878D82A}">
                    <a16:rowId xmlns:a16="http://schemas.microsoft.com/office/drawing/2014/main" xmlns="" val="10019"/>
                  </a:ext>
                </a:extLst>
              </a:tr>
              <a:tr h="281719">
                <a:tc>
                  <a:txBody>
                    <a:bodyPr/>
                    <a:lstStyle/>
                    <a:p>
                      <a:r>
                        <a:rPr lang="tr-TR" sz="1100" b="1" dirty="0">
                          <a:solidFill>
                            <a:schemeClr val="tx2"/>
                          </a:solidFill>
                        </a:rPr>
                        <a:t>Kurum Telefonu / </a:t>
                      </a:r>
                      <a:r>
                        <a:rPr lang="tr-TR" sz="1100" b="1" dirty="0" err="1">
                          <a:solidFill>
                            <a:schemeClr val="tx2"/>
                          </a:solidFill>
                        </a:rPr>
                        <a:t>Fax</a:t>
                      </a:r>
                      <a:endParaRPr lang="tr-TR" sz="1100" b="1" dirty="0">
                        <a:solidFill>
                          <a:schemeClr val="tx2"/>
                        </a:solidFill>
                      </a:endParaRPr>
                    </a:p>
                  </a:txBody>
                  <a:tcPr>
                    <a:solidFill>
                      <a:schemeClr val="bg2"/>
                    </a:solidFill>
                  </a:tcPr>
                </a:tc>
                <a:tc gridSpan="3">
                  <a:txBody>
                    <a:bodyPr/>
                    <a:lstStyle/>
                    <a:p>
                      <a:r>
                        <a:rPr lang="tr-TR" sz="1100" b="1" dirty="0">
                          <a:solidFill>
                            <a:schemeClr val="tx2"/>
                          </a:solidFill>
                        </a:rPr>
                        <a:t>Tel:(0266 )7155512                                                    </a:t>
                      </a:r>
                      <a:r>
                        <a:rPr lang="tr-TR" sz="1100" b="1" dirty="0" err="1">
                          <a:solidFill>
                            <a:schemeClr val="tx2"/>
                          </a:solidFill>
                        </a:rPr>
                        <a:t>Fax</a:t>
                      </a:r>
                      <a:r>
                        <a:rPr lang="tr-TR" sz="1100" b="1" dirty="0">
                          <a:solidFill>
                            <a:schemeClr val="tx2"/>
                          </a:solidFill>
                        </a:rPr>
                        <a:t>: (0266)7155512</a:t>
                      </a: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a16="http://schemas.microsoft.com/office/drawing/2014/main" xmlns="" val="10020"/>
                  </a:ext>
                </a:extLst>
              </a:tr>
              <a:tr h="281719">
                <a:tc>
                  <a:txBody>
                    <a:bodyPr/>
                    <a:lstStyle/>
                    <a:p>
                      <a:r>
                        <a:rPr lang="tr-TR" sz="1100" b="1" dirty="0">
                          <a:solidFill>
                            <a:schemeClr val="tx2"/>
                          </a:solidFill>
                        </a:rPr>
                        <a:t>Kurum Web Adresi  </a:t>
                      </a:r>
                    </a:p>
                  </a:txBody>
                  <a:tcPr>
                    <a:solidFill>
                      <a:schemeClr val="bg2"/>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1" dirty="0">
                          <a:solidFill>
                            <a:schemeClr val="tx2"/>
                          </a:solidFill>
                        </a:rPr>
                        <a:t>https://eso.meb.k12.tr/             E-posta:731983@meb.k12.tr</a:t>
                      </a: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a16="http://schemas.microsoft.com/office/drawing/2014/main" xmlns="" val="10021"/>
                  </a:ext>
                </a:extLst>
              </a:tr>
              <a:tr h="281719">
                <a:tc>
                  <a:txBody>
                    <a:bodyPr/>
                    <a:lstStyle/>
                    <a:p>
                      <a:r>
                        <a:rPr lang="tr-TR" sz="1100" b="1" dirty="0">
                          <a:solidFill>
                            <a:schemeClr val="tx2"/>
                          </a:solidFill>
                        </a:rPr>
                        <a:t>Kurum</a:t>
                      </a:r>
                      <a:r>
                        <a:rPr lang="tr-TR" sz="1100" b="1" baseline="0" dirty="0">
                          <a:solidFill>
                            <a:schemeClr val="tx2"/>
                          </a:solidFill>
                        </a:rPr>
                        <a:t> Adresi</a:t>
                      </a:r>
                      <a:endParaRPr lang="tr-TR" sz="1100" b="1" dirty="0">
                        <a:solidFill>
                          <a:schemeClr val="tx2"/>
                        </a:solidFill>
                      </a:endParaRPr>
                    </a:p>
                  </a:txBody>
                  <a:tcPr>
                    <a:solidFill>
                      <a:schemeClr val="bg2"/>
                    </a:solidFill>
                  </a:tcPr>
                </a:tc>
                <a:tc gridSpan="3">
                  <a:txBody>
                    <a:bodyPr/>
                    <a:lstStyle/>
                    <a:p>
                      <a:r>
                        <a:rPr lang="tr-TR" sz="1100" b="1" dirty="0">
                          <a:solidFill>
                            <a:schemeClr val="tx2"/>
                          </a:solidFill>
                        </a:rPr>
                        <a:t>İhsaniye Mah. Kayacık Yolu 1567 Sok.No:5 Bandırma-BALIKESİR</a:t>
                      </a: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a16="http://schemas.microsoft.com/office/drawing/2014/main" xmlns="" val="10022"/>
                  </a:ext>
                </a:extLst>
              </a:tr>
              <a:tr h="281719">
                <a:tc>
                  <a:txBody>
                    <a:bodyPr/>
                    <a:lstStyle/>
                    <a:p>
                      <a:r>
                        <a:rPr lang="tr-TR" sz="1100" b="1" dirty="0">
                          <a:solidFill>
                            <a:schemeClr val="tx2"/>
                          </a:solidFill>
                        </a:rPr>
                        <a:t>Kurum Müdürü Ad </a:t>
                      </a:r>
                      <a:r>
                        <a:rPr lang="tr-TR" sz="1100" b="1" dirty="0" err="1">
                          <a:solidFill>
                            <a:schemeClr val="tx2"/>
                          </a:solidFill>
                        </a:rPr>
                        <a:t>Soyad</a:t>
                      </a:r>
                      <a:r>
                        <a:rPr lang="tr-TR" sz="1100" b="1" dirty="0">
                          <a:solidFill>
                            <a:schemeClr val="tx2"/>
                          </a:solidFill>
                        </a:rPr>
                        <a:t> Telefon</a:t>
                      </a:r>
                    </a:p>
                  </a:txBody>
                  <a:tcPr>
                    <a:solidFill>
                      <a:schemeClr val="bg2"/>
                    </a:solidFill>
                  </a:tcPr>
                </a:tc>
                <a:tc gridSpan="3">
                  <a:txBody>
                    <a:bodyPr/>
                    <a:lstStyle/>
                    <a:p>
                      <a:r>
                        <a:rPr lang="tr-TR" sz="1100" b="1" dirty="0">
                          <a:solidFill>
                            <a:schemeClr val="tx2"/>
                          </a:solidFill>
                        </a:rPr>
                        <a:t>Semra ŞEN ÇETİNKOZ 05327341876</a:t>
                      </a: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a16="http://schemas.microsoft.com/office/drawing/2014/main" xmlns="" val="10023"/>
                  </a:ext>
                </a:extLst>
              </a:tr>
              <a:tr h="281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1" dirty="0">
                          <a:solidFill>
                            <a:schemeClr val="tx2"/>
                          </a:solidFill>
                        </a:rPr>
                        <a:t>Müdür</a:t>
                      </a:r>
                      <a:r>
                        <a:rPr lang="tr-TR" sz="1100" b="1" baseline="0" dirty="0">
                          <a:solidFill>
                            <a:schemeClr val="tx2"/>
                          </a:solidFill>
                        </a:rPr>
                        <a:t> Yardımcıları </a:t>
                      </a:r>
                      <a:r>
                        <a:rPr lang="tr-TR" sz="1100" b="1" dirty="0">
                          <a:solidFill>
                            <a:schemeClr val="tx2"/>
                          </a:solidFill>
                        </a:rPr>
                        <a:t>Ad </a:t>
                      </a:r>
                      <a:r>
                        <a:rPr lang="tr-TR" sz="1100" b="1" dirty="0" err="1">
                          <a:solidFill>
                            <a:schemeClr val="tx2"/>
                          </a:solidFill>
                        </a:rPr>
                        <a:t>Soyad</a:t>
                      </a:r>
                      <a:r>
                        <a:rPr lang="tr-TR" sz="1100" b="1" dirty="0">
                          <a:solidFill>
                            <a:schemeClr val="tx2"/>
                          </a:solidFill>
                        </a:rPr>
                        <a:t> Telefon</a:t>
                      </a:r>
                    </a:p>
                    <a:p>
                      <a:endParaRPr lang="tr-TR" sz="1100" b="1" dirty="0">
                        <a:solidFill>
                          <a:schemeClr val="tx2"/>
                        </a:solidFill>
                      </a:endParaRPr>
                    </a:p>
                  </a:txBody>
                  <a:tcPr>
                    <a:solidFill>
                      <a:schemeClr val="bg2"/>
                    </a:solidFill>
                  </a:tcPr>
                </a:tc>
                <a:tc gridSpan="3">
                  <a:txBody>
                    <a:bodyPr/>
                    <a:lstStyle/>
                    <a:p>
                      <a:r>
                        <a:rPr lang="tr-TR" sz="1100" b="1" dirty="0">
                          <a:solidFill>
                            <a:schemeClr val="tx2"/>
                          </a:solidFill>
                        </a:rPr>
                        <a:t>Hasan MISIROĞLU 05062415659</a:t>
                      </a: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Kitaplar Klasik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Devre">
  <a:themeElements>
    <a:clrScheme name="Sarı Turuncu">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eması">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eması">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http://purl.org/dc/elements/1.1/"/>
    <ds:schemaRef ds:uri="4873beb7-5857-4685-be1f-d57550cc96cc"/>
    <ds:schemaRef ds:uri="http://schemas.microsoft.com/office/2006/metadata/properties"/>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TM03457496[[fn=Paralaks]]</Template>
  <TotalTime>19411</TotalTime>
  <Words>1494</Words>
  <Application>Microsoft Office PowerPoint</Application>
  <PresentationFormat>Özel</PresentationFormat>
  <Paragraphs>1137</Paragraphs>
  <Slides>22</Slides>
  <Notes>3</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22</vt:i4>
      </vt:variant>
    </vt:vector>
  </HeadingPairs>
  <TitlesOfParts>
    <vt:vector size="34" baseType="lpstr">
      <vt:lpstr>ARIAL</vt:lpstr>
      <vt:lpstr>ARIAL</vt:lpstr>
      <vt:lpstr>Book Antiqua</vt:lpstr>
      <vt:lpstr>Calibri</vt:lpstr>
      <vt:lpstr>Cambria</vt:lpstr>
      <vt:lpstr>Constantia</vt:lpstr>
      <vt:lpstr>Georgia</vt:lpstr>
      <vt:lpstr>Times New Roman</vt:lpstr>
      <vt:lpstr>Trebuchet MS</vt:lpstr>
      <vt:lpstr>Tw Cen MT</vt:lpstr>
      <vt:lpstr>Kitaplar Klasik 16x9</vt:lpstr>
      <vt:lpstr>Devre</vt:lpstr>
      <vt:lpstr>BANDIRMA ESNAF SANATKARLARI ORTAOKULU MÜDÜRLÜĞÜ</vt:lpstr>
      <vt:lpstr>ESNAF SANATKARLARI ORTAOKULU MÜDÜRLÜĞÜNÜN TARİHSEL GELİŞİMİ </vt:lpstr>
      <vt:lpstr>PowerPoint Sunusu</vt:lpstr>
      <vt:lpstr>PowerPoint Sunusu</vt:lpstr>
      <vt:lpstr>KURUMUN MİSYONU: Yaşama Sevinci taşıyan, çevresiyle uyumlu, milli ve manevi değerlerinin bilincinde, farklı düşünce ve kültürlere saygılı, çağın gerektirdiği bilgi ve teknolojik birikime sahip Türkiye Cumhuriyeti’ni çağdaş ülkeler seviyesine çıkartacak, başarılı ve mutlu bireyler yetiştirmek istiyoruz.</vt:lpstr>
      <vt:lpstr>KURUM STRATEJİK PLAN AMAÇLARI</vt:lpstr>
      <vt:lpstr>BANDIRMA ESNAF SANATKARLARI ORTAOKULU MÜDÜRÜ Semra ŞEN ÇETİNKOZ</vt:lpstr>
      <vt:lpstr>PowerPoint Sunusu</vt:lpstr>
      <vt:lpstr>PowerPoint Sunusu</vt:lpstr>
      <vt:lpstr>PowerPoint Sunusu</vt:lpstr>
      <vt:lpstr>PowerPoint Sunusu</vt:lpstr>
      <vt:lpstr>EsNAF SANATKARLARI ORTAOKULU SINIF BAZINDA ÖĞRENCİ SAYILARI anasınıfı yoktur</vt:lpstr>
      <vt:lpstr>Esnaf sanatkarları ortaOKULU ÖĞRETMEN, DERSLİK, ŞUBE ÖĞRENCİ SAYILARI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BANDIRMA İLÇE MİLLİ EĞİTİM MÜDÜRLÜĞÜ</dc:title>
  <dc:creator>Mem4</dc:creator>
  <cp:lastModifiedBy>ogr2</cp:lastModifiedBy>
  <cp:revision>1466</cp:revision>
  <cp:lastPrinted>2023-01-31T11:45:29Z</cp:lastPrinted>
  <dcterms:created xsi:type="dcterms:W3CDTF">2019-09-18T08:14:41Z</dcterms:created>
  <dcterms:modified xsi:type="dcterms:W3CDTF">2023-11-08T06:17:06Z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